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Nunito-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c592052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c592052a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cdb5cc01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8cdb5cc01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cdb5cc014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cdb5cc014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d0dfe1c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d0dfe1c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d0dfe1ca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d0dfe1ca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d0dfe1ca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d0dfe1ca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8d0dfe1c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8d0dfe1c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d0dfe1ca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d0dfe1ca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d0dfe1ca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d0dfe1ca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c592052a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8c592052a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cdb5cc01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cdb5cc01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c592052a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c592052a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cdb5cc01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cdb5cc01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cdb5cc01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cdb5cc01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8cdb5cc01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8cdb5cc0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cdb5cc01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cdb5cc01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c592052a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c592052a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c592052a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c592052a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8c592052a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8c592052a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c592052a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8c592052a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8c592052a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8c592052a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c592052a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c592052a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c592052a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c592052a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cdb5bc9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8cdb5bc9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c592052a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c592052a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c592052a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c592052a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c592052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c592052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d0dfe1ca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d0dfe1ca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48.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37.png"/><Relationship Id="rId7"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earonthego-52bc9f57a8cd.herokuapp.com/#/" TargetMode="External"/><Relationship Id="rId4"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45.png"/><Relationship Id="rId7"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5000"/>
              <a:t>Team 5: GearOnTheGo</a:t>
            </a:r>
            <a:endParaRPr sz="5000"/>
          </a:p>
          <a:p>
            <a:pPr indent="0" lvl="0" marL="0" rtl="0" algn="ctr">
              <a:spcBef>
                <a:spcPts val="0"/>
              </a:spcBef>
              <a:spcAft>
                <a:spcPts val="0"/>
              </a:spcAft>
              <a:buNone/>
            </a:pPr>
            <a:r>
              <a:rPr lang="en" sz="5000"/>
              <a:t>Iteration(3)</a:t>
            </a:r>
            <a:endParaRPr sz="5000"/>
          </a:p>
        </p:txBody>
      </p:sp>
      <p:sp>
        <p:nvSpPr>
          <p:cNvPr id="129" name="Google Shape;129;p13"/>
          <p:cNvSpPr txBox="1"/>
          <p:nvPr>
            <p:ph idx="1" type="subTitle"/>
          </p:nvPr>
        </p:nvSpPr>
        <p:spPr>
          <a:xfrm>
            <a:off x="1858700" y="3548033"/>
            <a:ext cx="5361300" cy="52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523"/>
              <a:buNone/>
            </a:pPr>
            <a:r>
              <a:rPr lang="en" sz="1650"/>
              <a:t>By: Ahnaf Tajwar, Jian Song, Lazaro Perez, Saahil Vashishta, Samantha Mathis, Shajee ur Rehman</a:t>
            </a:r>
            <a:endParaRPr sz="1650"/>
          </a:p>
        </p:txBody>
      </p:sp>
      <p:pic>
        <p:nvPicPr>
          <p:cNvPr id="130" name="Google Shape;130;p13"/>
          <p:cNvPicPr preferRelativeResize="0"/>
          <p:nvPr/>
        </p:nvPicPr>
        <p:blipFill rotWithShape="1">
          <a:blip r:embed="rId3">
            <a:alphaModFix/>
          </a:blip>
          <a:srcRect b="28252" l="-2926" r="6354" t="28248"/>
          <a:stretch/>
        </p:blipFill>
        <p:spPr>
          <a:xfrm>
            <a:off x="6347050" y="129400"/>
            <a:ext cx="2700475" cy="92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Diagram</a:t>
            </a:r>
            <a:endParaRPr/>
          </a:p>
        </p:txBody>
      </p:sp>
      <p:pic>
        <p:nvPicPr>
          <p:cNvPr id="200" name="Google Shape;200;p22"/>
          <p:cNvPicPr preferRelativeResize="0"/>
          <p:nvPr/>
        </p:nvPicPr>
        <p:blipFill>
          <a:blip r:embed="rId3">
            <a:alphaModFix/>
          </a:blip>
          <a:stretch>
            <a:fillRect/>
          </a:stretch>
        </p:blipFill>
        <p:spPr>
          <a:xfrm>
            <a:off x="4903525" y="291125"/>
            <a:ext cx="3095777" cy="4561249"/>
          </a:xfrm>
          <a:prstGeom prst="rect">
            <a:avLst/>
          </a:prstGeom>
          <a:noFill/>
          <a:ln>
            <a:noFill/>
          </a:ln>
        </p:spPr>
      </p:pic>
      <p:sp>
        <p:nvSpPr>
          <p:cNvPr id="201" name="Google Shape;201;p22"/>
          <p:cNvSpPr txBox="1"/>
          <p:nvPr>
            <p:ph idx="1" type="body"/>
          </p:nvPr>
        </p:nvSpPr>
        <p:spPr>
          <a:xfrm>
            <a:off x="386025" y="1377350"/>
            <a:ext cx="4687200" cy="30906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
              <a:t>The following image (also posted in the SPPP document) shows the Use case diagram</a:t>
            </a:r>
            <a:endParaRPr/>
          </a:p>
          <a:p>
            <a:pPr indent="-292576" lvl="0" marL="457200" rtl="0" algn="l">
              <a:spcBef>
                <a:spcPts val="0"/>
              </a:spcBef>
              <a:spcAft>
                <a:spcPts val="0"/>
              </a:spcAft>
              <a:buSzPct val="100000"/>
              <a:buChar char="-"/>
            </a:pPr>
            <a:r>
              <a:rPr lang="en"/>
              <a:t>Following actors:</a:t>
            </a:r>
            <a:endParaRPr/>
          </a:p>
          <a:p>
            <a:pPr indent="-282733" lvl="1" marL="914400" rtl="0" algn="l">
              <a:spcBef>
                <a:spcPts val="0"/>
              </a:spcBef>
              <a:spcAft>
                <a:spcPts val="0"/>
              </a:spcAft>
              <a:buSzPct val="100000"/>
              <a:buChar char="-"/>
            </a:pPr>
            <a:r>
              <a:rPr lang="en"/>
              <a:t>GearToGo System/Platform</a:t>
            </a:r>
            <a:endParaRPr/>
          </a:p>
          <a:p>
            <a:pPr indent="-282733" lvl="1" marL="914400" rtl="0" algn="l">
              <a:spcBef>
                <a:spcPts val="0"/>
              </a:spcBef>
              <a:spcAft>
                <a:spcPts val="0"/>
              </a:spcAft>
              <a:buSzPct val="100000"/>
              <a:buChar char="-"/>
            </a:pPr>
            <a:r>
              <a:rPr lang="en"/>
              <a:t>Host User</a:t>
            </a:r>
            <a:endParaRPr/>
          </a:p>
          <a:p>
            <a:pPr indent="-282733" lvl="1" marL="914400" rtl="0" algn="l">
              <a:spcBef>
                <a:spcPts val="0"/>
              </a:spcBef>
              <a:spcAft>
                <a:spcPts val="0"/>
              </a:spcAft>
              <a:buSzPct val="100000"/>
              <a:buChar char="-"/>
            </a:pPr>
            <a:r>
              <a:rPr lang="en"/>
              <a:t>Renter User</a:t>
            </a:r>
            <a:endParaRPr/>
          </a:p>
          <a:p>
            <a:pPr indent="-282733" lvl="1" marL="914400" rtl="0" algn="l">
              <a:spcBef>
                <a:spcPts val="0"/>
              </a:spcBef>
              <a:spcAft>
                <a:spcPts val="0"/>
              </a:spcAft>
              <a:buSzPct val="100000"/>
              <a:buChar char="-"/>
            </a:pPr>
            <a:r>
              <a:rPr lang="en"/>
              <a:t>Moderator</a:t>
            </a:r>
            <a:endParaRPr/>
          </a:p>
          <a:p>
            <a:pPr indent="-292576" lvl="0" marL="457200" rtl="0" algn="l">
              <a:spcBef>
                <a:spcPts val="0"/>
              </a:spcBef>
              <a:spcAft>
                <a:spcPts val="0"/>
              </a:spcAft>
              <a:buSzPct val="100000"/>
              <a:buChar char="-"/>
            </a:pPr>
            <a:r>
              <a:rPr lang="en"/>
              <a:t>Following Use cases identified:</a:t>
            </a:r>
            <a:endParaRPr/>
          </a:p>
          <a:p>
            <a:pPr indent="-282733" lvl="1" marL="914400" rtl="0" algn="l">
              <a:spcBef>
                <a:spcPts val="0"/>
              </a:spcBef>
              <a:spcAft>
                <a:spcPts val="0"/>
              </a:spcAft>
              <a:buSzPct val="100000"/>
              <a:buChar char="-"/>
            </a:pPr>
            <a:r>
              <a:rPr lang="en"/>
              <a:t>Login</a:t>
            </a:r>
            <a:endParaRPr/>
          </a:p>
          <a:p>
            <a:pPr indent="-282733" lvl="1" marL="914400" rtl="0" algn="l">
              <a:spcBef>
                <a:spcPts val="0"/>
              </a:spcBef>
              <a:spcAft>
                <a:spcPts val="0"/>
              </a:spcAft>
              <a:buSzPct val="100000"/>
              <a:buChar char="-"/>
            </a:pPr>
            <a:r>
              <a:rPr lang="en"/>
              <a:t>Register</a:t>
            </a:r>
            <a:endParaRPr/>
          </a:p>
          <a:p>
            <a:pPr indent="-282733" lvl="1" marL="914400" rtl="0" algn="l">
              <a:spcBef>
                <a:spcPts val="0"/>
              </a:spcBef>
              <a:spcAft>
                <a:spcPts val="0"/>
              </a:spcAft>
              <a:buSzPct val="100000"/>
              <a:buChar char="-"/>
            </a:pPr>
            <a:r>
              <a:rPr lang="en"/>
              <a:t>Authenticate</a:t>
            </a:r>
            <a:endParaRPr/>
          </a:p>
          <a:p>
            <a:pPr indent="-282733" lvl="1" marL="914400" rtl="0" algn="l">
              <a:spcBef>
                <a:spcPts val="0"/>
              </a:spcBef>
              <a:spcAft>
                <a:spcPts val="0"/>
              </a:spcAft>
              <a:buSzPct val="100000"/>
              <a:buChar char="-"/>
            </a:pPr>
            <a:r>
              <a:rPr lang="en"/>
              <a:t>Make Reservation</a:t>
            </a:r>
            <a:endParaRPr/>
          </a:p>
          <a:p>
            <a:pPr indent="-282733" lvl="1" marL="914400" rtl="0" algn="l">
              <a:spcBef>
                <a:spcPts val="0"/>
              </a:spcBef>
              <a:spcAft>
                <a:spcPts val="0"/>
              </a:spcAft>
              <a:buSzPct val="100000"/>
              <a:buChar char="-"/>
            </a:pPr>
            <a:r>
              <a:rPr lang="en"/>
              <a:t>Search Item</a:t>
            </a:r>
            <a:endParaRPr/>
          </a:p>
          <a:p>
            <a:pPr indent="-282733" lvl="1" marL="914400" rtl="0" algn="l">
              <a:spcBef>
                <a:spcPts val="0"/>
              </a:spcBef>
              <a:spcAft>
                <a:spcPts val="0"/>
              </a:spcAft>
              <a:buSzPct val="100000"/>
              <a:buChar char="-"/>
            </a:pPr>
            <a:r>
              <a:rPr lang="en"/>
              <a:t>Add Item</a:t>
            </a:r>
            <a:endParaRPr/>
          </a:p>
          <a:p>
            <a:pPr indent="-282733" lvl="1" marL="914400" rtl="0" algn="l">
              <a:spcBef>
                <a:spcPts val="0"/>
              </a:spcBef>
              <a:spcAft>
                <a:spcPts val="0"/>
              </a:spcAft>
              <a:buSzPct val="100000"/>
              <a:buChar char="-"/>
            </a:pPr>
            <a:r>
              <a:rPr lang="en"/>
              <a:t>Process Transaction</a:t>
            </a:r>
            <a:endParaRPr/>
          </a:p>
          <a:p>
            <a:pPr indent="-282733" lvl="1" marL="914400" rtl="0" algn="l">
              <a:spcBef>
                <a:spcPts val="0"/>
              </a:spcBef>
              <a:spcAft>
                <a:spcPts val="0"/>
              </a:spcAft>
              <a:buSzPct val="100000"/>
              <a:buChar char="-"/>
            </a:pPr>
            <a:r>
              <a:rPr lang="en"/>
              <a:t>View Item</a:t>
            </a:r>
            <a:endParaRPr/>
          </a:p>
          <a:p>
            <a:pPr indent="-282733" lvl="1" marL="914400" rtl="0" algn="l">
              <a:spcBef>
                <a:spcPts val="0"/>
              </a:spcBef>
              <a:spcAft>
                <a:spcPts val="0"/>
              </a:spcAft>
              <a:buSzPct val="100000"/>
              <a:buChar char="-"/>
            </a:pPr>
            <a:r>
              <a:rPr lang="en"/>
              <a:t>Provide Notification</a:t>
            </a:r>
            <a:endParaRPr/>
          </a:p>
          <a:p>
            <a:pPr indent="-282733" lvl="1" marL="914400" rtl="0" algn="l">
              <a:spcBef>
                <a:spcPts val="0"/>
              </a:spcBef>
              <a:spcAft>
                <a:spcPts val="0"/>
              </a:spcAft>
              <a:buSzPct val="100000"/>
              <a:buChar char="-"/>
            </a:pPr>
            <a:r>
              <a:rPr lang="en"/>
              <a:t>Apply Price Filter</a:t>
            </a:r>
            <a:endParaRPr/>
          </a:p>
          <a:p>
            <a:pPr indent="-282733" lvl="1" marL="914400" rtl="0" algn="l">
              <a:spcBef>
                <a:spcPts val="0"/>
              </a:spcBef>
              <a:spcAft>
                <a:spcPts val="0"/>
              </a:spcAft>
              <a:buSzPct val="100000"/>
              <a:buChar char="-"/>
            </a:pPr>
            <a:r>
              <a:rPr lang="en"/>
              <a:t>Add Review</a:t>
            </a:r>
            <a:endParaRPr/>
          </a:p>
          <a:p>
            <a:pPr indent="-282733" lvl="1" marL="914400" rtl="0" algn="l">
              <a:spcBef>
                <a:spcPts val="0"/>
              </a:spcBef>
              <a:spcAft>
                <a:spcPts val="0"/>
              </a:spcAft>
              <a:buSzPct val="100000"/>
              <a:buChar char="-"/>
            </a:pPr>
            <a:r>
              <a:rPr lang="en"/>
              <a:t>Display Review</a:t>
            </a:r>
            <a:endParaRPr/>
          </a:p>
          <a:p>
            <a:pPr indent="-282733" lvl="1" marL="914400" rtl="0" algn="l">
              <a:spcBef>
                <a:spcPts val="0"/>
              </a:spcBef>
              <a:spcAft>
                <a:spcPts val="0"/>
              </a:spcAft>
              <a:buSzPct val="100000"/>
              <a:buChar char="-"/>
            </a:pPr>
            <a:r>
              <a:rPr lang="en"/>
              <a:t>Contact Gear on The Go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819150" y="5630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Updating the workflow and </a:t>
            </a:r>
            <a:r>
              <a:rPr lang="en"/>
              <a:t>deprecating</a:t>
            </a:r>
            <a:r>
              <a:rPr lang="en"/>
              <a:t> epics</a:t>
            </a:r>
            <a:endParaRPr/>
          </a:p>
        </p:txBody>
      </p:sp>
      <p:pic>
        <p:nvPicPr>
          <p:cNvPr id="207" name="Google Shape;207;p23"/>
          <p:cNvPicPr preferRelativeResize="0"/>
          <p:nvPr/>
        </p:nvPicPr>
        <p:blipFill>
          <a:blip r:embed="rId3">
            <a:alphaModFix/>
          </a:blip>
          <a:stretch>
            <a:fillRect/>
          </a:stretch>
        </p:blipFill>
        <p:spPr>
          <a:xfrm>
            <a:off x="2486800" y="1129250"/>
            <a:ext cx="6185399" cy="3027850"/>
          </a:xfrm>
          <a:prstGeom prst="rect">
            <a:avLst/>
          </a:prstGeom>
          <a:noFill/>
          <a:ln>
            <a:noFill/>
          </a:ln>
        </p:spPr>
      </p:pic>
      <p:sp>
        <p:nvSpPr>
          <p:cNvPr id="208" name="Google Shape;208;p23"/>
          <p:cNvSpPr/>
          <p:nvPr/>
        </p:nvSpPr>
        <p:spPr>
          <a:xfrm>
            <a:off x="7515075" y="2922075"/>
            <a:ext cx="850200" cy="7911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9" name="Google Shape;209;p23"/>
          <p:cNvSpPr txBox="1"/>
          <p:nvPr>
            <p:ph idx="1" type="body"/>
          </p:nvPr>
        </p:nvSpPr>
        <p:spPr>
          <a:xfrm>
            <a:off x="242150" y="1377350"/>
            <a:ext cx="2970600" cy="309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Based on time constraints and the scope of this project several epics and user stories were deprecated</a:t>
            </a:r>
            <a:endParaRPr/>
          </a:p>
          <a:p>
            <a:pPr indent="-311150" lvl="0" marL="457200" rtl="0" algn="l">
              <a:spcBef>
                <a:spcPts val="0"/>
              </a:spcBef>
              <a:spcAft>
                <a:spcPts val="0"/>
              </a:spcAft>
              <a:buSzPts val="1300"/>
              <a:buChar char="-"/>
            </a:pPr>
            <a:r>
              <a:rPr lang="en"/>
              <a:t>To facilitate the same, workflow in Jira was updated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Progress Over Time</a:t>
            </a:r>
            <a:endParaRPr/>
          </a:p>
        </p:txBody>
      </p:sp>
      <p:pic>
        <p:nvPicPr>
          <p:cNvPr id="215" name="Google Shape;215;p24"/>
          <p:cNvPicPr preferRelativeResize="0"/>
          <p:nvPr/>
        </p:nvPicPr>
        <p:blipFill>
          <a:blip r:embed="rId3">
            <a:alphaModFix/>
          </a:blip>
          <a:stretch>
            <a:fillRect/>
          </a:stretch>
        </p:blipFill>
        <p:spPr>
          <a:xfrm>
            <a:off x="3244101" y="1566000"/>
            <a:ext cx="5507651" cy="2745750"/>
          </a:xfrm>
          <a:prstGeom prst="rect">
            <a:avLst/>
          </a:prstGeom>
          <a:noFill/>
          <a:ln>
            <a:noFill/>
          </a:ln>
        </p:spPr>
      </p:pic>
      <p:sp>
        <p:nvSpPr>
          <p:cNvPr id="216" name="Google Shape;216;p24"/>
          <p:cNvSpPr txBox="1"/>
          <p:nvPr>
            <p:ph idx="1" type="body"/>
          </p:nvPr>
        </p:nvSpPr>
        <p:spPr>
          <a:xfrm>
            <a:off x="242150" y="1377350"/>
            <a:ext cx="2970600" cy="30906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The cumulative flow diagram on the right shows the progression of tasks over time</a:t>
            </a:r>
            <a:endParaRPr/>
          </a:p>
          <a:p>
            <a:pPr indent="-304958" lvl="0" marL="457200" rtl="0" algn="l">
              <a:spcBef>
                <a:spcPts val="0"/>
              </a:spcBef>
              <a:spcAft>
                <a:spcPts val="0"/>
              </a:spcAft>
              <a:buSzPct val="100000"/>
              <a:buChar char="-"/>
            </a:pPr>
            <a:r>
              <a:rPr lang="en"/>
              <a:t>The trend we can see through the sprints is that the team was consistent about keeping the stories updated.</a:t>
            </a:r>
            <a:endParaRPr/>
          </a:p>
          <a:p>
            <a:pPr indent="-304958" lvl="0" marL="457200" rtl="0" algn="l">
              <a:spcBef>
                <a:spcPts val="0"/>
              </a:spcBef>
              <a:spcAft>
                <a:spcPts val="0"/>
              </a:spcAft>
              <a:buSzPct val="100000"/>
              <a:buChar char="-"/>
            </a:pPr>
            <a:r>
              <a:rPr lang="en"/>
              <a:t>A lot of the work was finished in the last sprint so from the pattern it can be seen that the last 2 sprints were </a:t>
            </a:r>
            <a:r>
              <a:rPr lang="en"/>
              <a:t>extremely</a:t>
            </a:r>
            <a:r>
              <a:rPr lang="en"/>
              <a:t> work intensive</a:t>
            </a:r>
            <a:endParaRPr/>
          </a:p>
          <a:p>
            <a:pPr indent="-304958" lvl="0" marL="457200" rtl="0" algn="l">
              <a:spcBef>
                <a:spcPts val="0"/>
              </a:spcBef>
              <a:spcAft>
                <a:spcPts val="0"/>
              </a:spcAft>
              <a:buSzPct val="100000"/>
              <a:buChar char="-"/>
            </a:pPr>
            <a:r>
              <a:rPr lang="en"/>
              <a:t>The gap between To do tasks and done tasks shows epics that the team took over but couldn’t finish due to the scope of this project and time constraint</a:t>
            </a:r>
            <a:r>
              <a:rPr lang="en"/>
              <a: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Diagram</a:t>
            </a:r>
            <a:endParaRPr/>
          </a:p>
        </p:txBody>
      </p:sp>
      <p:pic>
        <p:nvPicPr>
          <p:cNvPr id="222" name="Google Shape;222;p25"/>
          <p:cNvPicPr preferRelativeResize="0"/>
          <p:nvPr/>
        </p:nvPicPr>
        <p:blipFill rotWithShape="1">
          <a:blip r:embed="rId3">
            <a:alphaModFix/>
          </a:blip>
          <a:srcRect b="19" l="0" r="0" t="9"/>
          <a:stretch/>
        </p:blipFill>
        <p:spPr>
          <a:xfrm>
            <a:off x="4156975" y="290200"/>
            <a:ext cx="3762175" cy="4563100"/>
          </a:xfrm>
          <a:prstGeom prst="rect">
            <a:avLst/>
          </a:prstGeom>
          <a:noFill/>
          <a:ln>
            <a:noFill/>
          </a:ln>
        </p:spPr>
      </p:pic>
      <p:sp>
        <p:nvSpPr>
          <p:cNvPr id="223" name="Google Shape;223;p25"/>
          <p:cNvSpPr txBox="1"/>
          <p:nvPr>
            <p:ph idx="1" type="body"/>
          </p:nvPr>
        </p:nvSpPr>
        <p:spPr>
          <a:xfrm>
            <a:off x="1223300" y="1800200"/>
            <a:ext cx="2030100" cy="22998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sz="1100">
                <a:solidFill>
                  <a:srgbClr val="000000"/>
                </a:solidFill>
                <a:latin typeface="Arial"/>
                <a:ea typeface="Arial"/>
                <a:cs typeface="Arial"/>
                <a:sym typeface="Arial"/>
              </a:rPr>
              <a:t>Entities</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User</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rentingUser</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hostingUser</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Profile</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Equipment</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Reservation</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Paymentinfo: </a:t>
            </a:r>
            <a:endParaRPr sz="1100">
              <a:solidFill>
                <a:srgbClr val="000000"/>
              </a:solidFill>
              <a:latin typeface="Arial"/>
              <a:ea typeface="Arial"/>
              <a:cs typeface="Arial"/>
              <a:sym typeface="Arial"/>
            </a:endParaRPr>
          </a:p>
          <a:p>
            <a:pPr indent="0" lvl="0" marL="0" rtl="0" algn="just">
              <a:lnSpc>
                <a:spcPct val="115000"/>
              </a:lnSpc>
              <a:spcBef>
                <a:spcPts val="1500"/>
              </a:spcBef>
              <a:spcAft>
                <a:spcPts val="1500"/>
              </a:spcAft>
              <a:buNone/>
            </a:pPr>
            <a:r>
              <a:t/>
            </a:r>
            <a:endParaRPr b="1" sz="11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Architecture</a:t>
            </a:r>
            <a:endParaRPr/>
          </a:p>
        </p:txBody>
      </p:sp>
      <p:sp>
        <p:nvSpPr>
          <p:cNvPr id="229" name="Google Shape;229;p26"/>
          <p:cNvSpPr txBox="1"/>
          <p:nvPr>
            <p:ph idx="1" type="body"/>
          </p:nvPr>
        </p:nvSpPr>
        <p:spPr>
          <a:xfrm>
            <a:off x="433400" y="1491600"/>
            <a:ext cx="5621100" cy="2937900"/>
          </a:xfrm>
          <a:prstGeom prst="rect">
            <a:avLst/>
          </a:prstGeom>
        </p:spPr>
        <p:txBody>
          <a:bodyPr anchorCtr="0" anchor="t" bIns="91425" lIns="91425" spcFirstLastPara="1" rIns="91425" wrap="square" tIns="91425">
            <a:normAutofit fontScale="85000" lnSpcReduction="10000"/>
          </a:bodyPr>
          <a:lstStyle/>
          <a:p>
            <a:pPr indent="0" lvl="0" marL="457200" rtl="0" algn="l">
              <a:lnSpc>
                <a:spcPct val="115000"/>
              </a:lnSpc>
              <a:spcBef>
                <a:spcPts val="1500"/>
              </a:spcBef>
              <a:spcAft>
                <a:spcPts val="0"/>
              </a:spcAft>
              <a:buNone/>
            </a:pPr>
            <a:r>
              <a:rPr b="1" lang="en" sz="1100">
                <a:solidFill>
                  <a:srgbClr val="000000"/>
                </a:solidFill>
                <a:latin typeface="Arial"/>
                <a:ea typeface="Arial"/>
                <a:cs typeface="Arial"/>
                <a:sym typeface="Arial"/>
              </a:rPr>
              <a:t>Backend Components (Python Flask):</a:t>
            </a:r>
            <a:endParaRPr b="1" sz="1100">
              <a:solidFill>
                <a:srgbClr val="000000"/>
              </a:solidFill>
              <a:latin typeface="Arial"/>
              <a:ea typeface="Arial"/>
              <a:cs typeface="Arial"/>
              <a:sym typeface="Arial"/>
            </a:endParaRPr>
          </a:p>
          <a:p>
            <a:pPr indent="-293369" lvl="0" marL="914400" rtl="0" algn="just">
              <a:lnSpc>
                <a:spcPct val="115000"/>
              </a:lnSpc>
              <a:spcBef>
                <a:spcPts val="1500"/>
              </a:spcBef>
              <a:spcAft>
                <a:spcPts val="0"/>
              </a:spcAft>
              <a:buClr>
                <a:srgbClr val="D1D5DB"/>
              </a:buClr>
              <a:buSzPct val="109090"/>
              <a:buFont typeface="Roboto"/>
              <a:buChar char="●"/>
            </a:pPr>
            <a:r>
              <a:rPr lang="en" sz="1100">
                <a:solidFill>
                  <a:srgbClr val="000000"/>
                </a:solidFill>
                <a:latin typeface="Arial"/>
                <a:ea typeface="Arial"/>
                <a:cs typeface="Arial"/>
                <a:sym typeface="Arial"/>
              </a:rPr>
              <a:t>Flask Application: the core component of our backend. </a:t>
            </a:r>
            <a:endParaRPr sz="1100">
              <a:solidFill>
                <a:srgbClr val="000000"/>
              </a:solidFill>
              <a:latin typeface="Arial"/>
              <a:ea typeface="Arial"/>
              <a:cs typeface="Arial"/>
              <a:sym typeface="Arial"/>
            </a:endParaRPr>
          </a:p>
          <a:p>
            <a:pPr indent="-293369" lvl="0" marL="914400" rtl="0" algn="just">
              <a:lnSpc>
                <a:spcPct val="115000"/>
              </a:lnSpc>
              <a:spcBef>
                <a:spcPts val="0"/>
              </a:spcBef>
              <a:spcAft>
                <a:spcPts val="0"/>
              </a:spcAft>
              <a:buClr>
                <a:srgbClr val="D1D5DB"/>
              </a:buClr>
              <a:buSzPct val="109090"/>
              <a:buFont typeface="Roboto"/>
              <a:buChar char="●"/>
            </a:pPr>
            <a:r>
              <a:rPr lang="en" sz="1100">
                <a:solidFill>
                  <a:srgbClr val="000000"/>
                </a:solidFill>
                <a:latin typeface="Arial"/>
                <a:ea typeface="Arial"/>
                <a:cs typeface="Arial"/>
                <a:sym typeface="Arial"/>
              </a:rPr>
              <a:t>API Routes: handle specific HTTP requests such as GET and POST. </a:t>
            </a:r>
            <a:endParaRPr>
              <a:solidFill>
                <a:srgbClr val="000000"/>
              </a:solidFill>
              <a:latin typeface="Arial"/>
              <a:ea typeface="Arial"/>
              <a:cs typeface="Arial"/>
              <a:sym typeface="Arial"/>
            </a:endParaRPr>
          </a:p>
          <a:p>
            <a:pPr indent="-293369" lvl="0" marL="914400" rtl="0" algn="just">
              <a:lnSpc>
                <a:spcPct val="115000"/>
              </a:lnSpc>
              <a:spcBef>
                <a:spcPts val="0"/>
              </a:spcBef>
              <a:spcAft>
                <a:spcPts val="0"/>
              </a:spcAft>
              <a:buClr>
                <a:srgbClr val="D1D5DB"/>
              </a:buClr>
              <a:buSzPct val="109090"/>
              <a:buFont typeface="Roboto"/>
              <a:buChar char="●"/>
            </a:pPr>
            <a:r>
              <a:rPr lang="en" sz="1100">
                <a:solidFill>
                  <a:srgbClr val="000000"/>
                </a:solidFill>
                <a:latin typeface="Arial"/>
                <a:ea typeface="Arial"/>
                <a:cs typeface="Arial"/>
                <a:sym typeface="Arial"/>
              </a:rPr>
              <a:t>Database Models: a relational database ElephantSQL using PostgreSQL. </a:t>
            </a:r>
            <a:endParaRPr sz="1100">
              <a:solidFill>
                <a:srgbClr val="000000"/>
              </a:solidFill>
              <a:latin typeface="Arial"/>
              <a:ea typeface="Arial"/>
              <a:cs typeface="Arial"/>
              <a:sym typeface="Arial"/>
            </a:endParaRPr>
          </a:p>
          <a:p>
            <a:pPr indent="-293369" lvl="0" marL="914400" rtl="0" algn="just">
              <a:lnSpc>
                <a:spcPct val="115000"/>
              </a:lnSpc>
              <a:spcBef>
                <a:spcPts val="0"/>
              </a:spcBef>
              <a:spcAft>
                <a:spcPts val="0"/>
              </a:spcAft>
              <a:buClr>
                <a:srgbClr val="D1D5DB"/>
              </a:buClr>
              <a:buSzPct val="109090"/>
              <a:buFont typeface="Roboto"/>
              <a:buChar char="●"/>
            </a:pPr>
            <a:r>
              <a:rPr lang="en" sz="1100">
                <a:solidFill>
                  <a:srgbClr val="000000"/>
                </a:solidFill>
                <a:latin typeface="Arial"/>
                <a:ea typeface="Arial"/>
                <a:cs typeface="Arial"/>
                <a:sym typeface="Arial"/>
              </a:rPr>
              <a:t>Controllers (app.py): handle the business logic of our application. </a:t>
            </a:r>
            <a:endParaRPr sz="1100">
              <a:solidFill>
                <a:srgbClr val="000000"/>
              </a:solidFill>
              <a:latin typeface="Arial"/>
              <a:ea typeface="Arial"/>
              <a:cs typeface="Arial"/>
              <a:sym typeface="Arial"/>
            </a:endParaRPr>
          </a:p>
          <a:p>
            <a:pPr indent="-287972" lvl="2" marL="1371600" rtl="0" algn="just">
              <a:lnSpc>
                <a:spcPct val="115000"/>
              </a:lnSpc>
              <a:spcBef>
                <a:spcPts val="0"/>
              </a:spcBef>
              <a:spcAft>
                <a:spcPts val="0"/>
              </a:spcAft>
              <a:buSzPct val="100000"/>
              <a:buChar char="■"/>
            </a:pPr>
            <a:r>
              <a:rPr lang="en" sz="1100">
                <a:solidFill>
                  <a:srgbClr val="000000"/>
                </a:solidFill>
                <a:latin typeface="Arial"/>
                <a:ea typeface="Arial"/>
                <a:cs typeface="Arial"/>
                <a:sym typeface="Arial"/>
              </a:rPr>
              <a:t>receive requests from the API routes</a:t>
            </a:r>
            <a:endParaRPr>
              <a:solidFill>
                <a:srgbClr val="000000"/>
              </a:solidFill>
              <a:latin typeface="Arial"/>
              <a:ea typeface="Arial"/>
              <a:cs typeface="Arial"/>
              <a:sym typeface="Arial"/>
            </a:endParaRPr>
          </a:p>
          <a:p>
            <a:pPr indent="-287972" lvl="2" marL="1371600" rtl="0" algn="just">
              <a:lnSpc>
                <a:spcPct val="115000"/>
              </a:lnSpc>
              <a:spcBef>
                <a:spcPts val="0"/>
              </a:spcBef>
              <a:spcAft>
                <a:spcPts val="0"/>
              </a:spcAft>
              <a:buSzPct val="100000"/>
              <a:buChar char="■"/>
            </a:pPr>
            <a:r>
              <a:rPr lang="en" sz="1100">
                <a:solidFill>
                  <a:srgbClr val="000000"/>
                </a:solidFill>
                <a:latin typeface="Arial"/>
                <a:ea typeface="Arial"/>
                <a:cs typeface="Arial"/>
                <a:sym typeface="Arial"/>
              </a:rPr>
              <a:t>interact with the database models</a:t>
            </a:r>
            <a:endParaRPr>
              <a:solidFill>
                <a:srgbClr val="000000"/>
              </a:solidFill>
              <a:latin typeface="Arial"/>
              <a:ea typeface="Arial"/>
              <a:cs typeface="Arial"/>
              <a:sym typeface="Arial"/>
            </a:endParaRPr>
          </a:p>
          <a:p>
            <a:pPr indent="-287972" lvl="2" marL="1371600" rtl="0" algn="just">
              <a:lnSpc>
                <a:spcPct val="115000"/>
              </a:lnSpc>
              <a:spcBef>
                <a:spcPts val="0"/>
              </a:spcBef>
              <a:spcAft>
                <a:spcPts val="0"/>
              </a:spcAft>
              <a:buSzPct val="100000"/>
              <a:buChar char="■"/>
            </a:pPr>
            <a:r>
              <a:rPr lang="en" sz="1100">
                <a:solidFill>
                  <a:srgbClr val="000000"/>
                </a:solidFill>
                <a:latin typeface="Arial"/>
                <a:ea typeface="Arial"/>
                <a:cs typeface="Arial"/>
                <a:sym typeface="Arial"/>
              </a:rPr>
              <a:t>prepare data to send as responses.</a:t>
            </a:r>
            <a:endParaRPr sz="1100">
              <a:solidFill>
                <a:srgbClr val="000000"/>
              </a:solidFill>
              <a:latin typeface="Arial"/>
              <a:ea typeface="Arial"/>
              <a:cs typeface="Arial"/>
              <a:sym typeface="Arial"/>
            </a:endParaRPr>
          </a:p>
          <a:p>
            <a:pPr indent="0" lvl="0" marL="457200" rtl="0" algn="l">
              <a:lnSpc>
                <a:spcPct val="115000"/>
              </a:lnSpc>
              <a:spcBef>
                <a:spcPts val="1500"/>
              </a:spcBef>
              <a:spcAft>
                <a:spcPts val="0"/>
              </a:spcAft>
              <a:buNone/>
            </a:pPr>
            <a:r>
              <a:rPr b="1" lang="en" sz="1100">
                <a:solidFill>
                  <a:srgbClr val="000000"/>
                </a:solidFill>
                <a:latin typeface="Arial"/>
                <a:ea typeface="Arial"/>
                <a:cs typeface="Arial"/>
                <a:sym typeface="Arial"/>
              </a:rPr>
              <a:t>Frontend Components (React.js):</a:t>
            </a:r>
            <a:endParaRPr b="1" sz="1100">
              <a:solidFill>
                <a:srgbClr val="000000"/>
              </a:solidFill>
              <a:latin typeface="Arial"/>
              <a:ea typeface="Arial"/>
              <a:cs typeface="Arial"/>
              <a:sym typeface="Arial"/>
            </a:endParaRPr>
          </a:p>
          <a:p>
            <a:pPr indent="-293369" lvl="0" marL="914400" rtl="0" algn="just">
              <a:lnSpc>
                <a:spcPct val="115000"/>
              </a:lnSpc>
              <a:spcBef>
                <a:spcPts val="1500"/>
              </a:spcBef>
              <a:spcAft>
                <a:spcPts val="0"/>
              </a:spcAft>
              <a:buClr>
                <a:srgbClr val="D1D5DB"/>
              </a:buClr>
              <a:buSzPct val="109090"/>
              <a:buFont typeface="Roboto"/>
              <a:buChar char="●"/>
            </a:pPr>
            <a:r>
              <a:rPr lang="en" sz="1100">
                <a:solidFill>
                  <a:srgbClr val="000000"/>
                </a:solidFill>
                <a:latin typeface="Arial"/>
                <a:ea typeface="Arial"/>
                <a:cs typeface="Arial"/>
                <a:sym typeface="Arial"/>
              </a:rPr>
              <a:t>React Application (app.js): This is the root component of our frontend application. </a:t>
            </a:r>
            <a:endParaRPr sz="1100">
              <a:solidFill>
                <a:srgbClr val="000000"/>
              </a:solidFill>
              <a:latin typeface="Arial"/>
              <a:ea typeface="Arial"/>
              <a:cs typeface="Arial"/>
              <a:sym typeface="Arial"/>
            </a:endParaRPr>
          </a:p>
          <a:p>
            <a:pPr indent="-293369" lvl="0" marL="914400" rtl="0" algn="just">
              <a:lnSpc>
                <a:spcPct val="115000"/>
              </a:lnSpc>
              <a:spcBef>
                <a:spcPts val="0"/>
              </a:spcBef>
              <a:spcAft>
                <a:spcPts val="0"/>
              </a:spcAft>
              <a:buClr>
                <a:srgbClr val="D1D5DB"/>
              </a:buClr>
              <a:buSzPct val="109090"/>
              <a:buFont typeface="Roboto"/>
              <a:buChar char="●"/>
            </a:pPr>
            <a:r>
              <a:rPr lang="en" sz="1100">
                <a:solidFill>
                  <a:srgbClr val="000000"/>
                </a:solidFill>
                <a:latin typeface="Arial"/>
                <a:ea typeface="Arial"/>
                <a:cs typeface="Arial"/>
                <a:sym typeface="Arial"/>
              </a:rPr>
              <a:t>UI Components:. Each UI component represents a part of our application's user interface.</a:t>
            </a:r>
            <a:endParaRPr sz="1100">
              <a:solidFill>
                <a:srgbClr val="000000"/>
              </a:solidFill>
              <a:latin typeface="Arial"/>
              <a:ea typeface="Arial"/>
              <a:cs typeface="Arial"/>
              <a:sym typeface="Arial"/>
            </a:endParaRPr>
          </a:p>
          <a:p>
            <a:pPr indent="-293369" lvl="0" marL="914400" rtl="0" algn="just">
              <a:lnSpc>
                <a:spcPct val="115000"/>
              </a:lnSpc>
              <a:spcBef>
                <a:spcPts val="0"/>
              </a:spcBef>
              <a:spcAft>
                <a:spcPts val="0"/>
              </a:spcAft>
              <a:buClr>
                <a:srgbClr val="D1D5DB"/>
              </a:buClr>
              <a:buSzPct val="109090"/>
              <a:buFont typeface="Roboto"/>
              <a:buChar char="●"/>
            </a:pPr>
            <a:r>
              <a:rPr lang="en" sz="1100">
                <a:solidFill>
                  <a:srgbClr val="000000"/>
                </a:solidFill>
                <a:latin typeface="Arial"/>
                <a:ea typeface="Arial"/>
                <a:cs typeface="Arial"/>
                <a:sym typeface="Arial"/>
              </a:rPr>
              <a:t>API calls: In our React app we make HTTP requests to the Flask API endpoints. </a:t>
            </a:r>
            <a:endParaRPr/>
          </a:p>
        </p:txBody>
      </p:sp>
      <p:pic>
        <p:nvPicPr>
          <p:cNvPr id="230" name="Google Shape;230;p26"/>
          <p:cNvPicPr preferRelativeResize="0"/>
          <p:nvPr/>
        </p:nvPicPr>
        <p:blipFill>
          <a:blip r:embed="rId3">
            <a:alphaModFix/>
          </a:blip>
          <a:stretch>
            <a:fillRect/>
          </a:stretch>
        </p:blipFill>
        <p:spPr>
          <a:xfrm>
            <a:off x="6149275" y="664978"/>
            <a:ext cx="2548701" cy="411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Structure &amp; API Endpoints</a:t>
            </a:r>
            <a:endParaRPr/>
          </a:p>
        </p:txBody>
      </p:sp>
      <p:sp>
        <p:nvSpPr>
          <p:cNvPr id="236" name="Google Shape;236;p27"/>
          <p:cNvSpPr txBox="1"/>
          <p:nvPr>
            <p:ph idx="1" type="body"/>
          </p:nvPr>
        </p:nvSpPr>
        <p:spPr>
          <a:xfrm>
            <a:off x="773250" y="1733550"/>
            <a:ext cx="2939400" cy="2880900"/>
          </a:xfrm>
          <a:prstGeom prst="rect">
            <a:avLst/>
          </a:prstGeom>
        </p:spPr>
        <p:txBody>
          <a:bodyPr anchorCtr="0" anchor="t" bIns="91425" lIns="91425" spcFirstLastPara="1" rIns="91425" wrap="square" tIns="91425">
            <a:normAutofit fontScale="85000"/>
          </a:bodyPr>
          <a:lstStyle/>
          <a:p>
            <a:pPr indent="0" lvl="0" marL="0" marR="0" rtl="0" algn="l">
              <a:lnSpc>
                <a:spcPct val="115000"/>
              </a:lnSpc>
              <a:spcBef>
                <a:spcPts val="0"/>
              </a:spcBef>
              <a:spcAft>
                <a:spcPts val="0"/>
              </a:spcAft>
              <a:buNone/>
            </a:pPr>
            <a:r>
              <a:rPr b="1" lang="en" sz="1200">
                <a:solidFill>
                  <a:srgbClr val="374151"/>
                </a:solidFill>
                <a:latin typeface="Roboto"/>
                <a:ea typeface="Roboto"/>
                <a:cs typeface="Roboto"/>
                <a:sym typeface="Roboto"/>
              </a:rPr>
              <a:t>Key Database Tables</a:t>
            </a:r>
            <a:endParaRPr b="1" sz="1200">
              <a:solidFill>
                <a:srgbClr val="374151"/>
              </a:solidFill>
              <a:latin typeface="Roboto"/>
              <a:ea typeface="Roboto"/>
              <a:cs typeface="Roboto"/>
              <a:sym typeface="Roboto"/>
            </a:endParaRPr>
          </a:p>
          <a:p>
            <a:pPr indent="-293370" lvl="0" marL="457200" marR="0" rtl="0" algn="l">
              <a:lnSpc>
                <a:spcPct val="115000"/>
              </a:lnSpc>
              <a:spcBef>
                <a:spcPts val="1500"/>
              </a:spcBef>
              <a:spcAft>
                <a:spcPts val="0"/>
              </a:spcAft>
              <a:buClr>
                <a:srgbClr val="374151"/>
              </a:buClr>
              <a:buSzPct val="100000"/>
              <a:buFont typeface="Roboto"/>
              <a:buAutoNum type="arabicPeriod"/>
            </a:pPr>
            <a:r>
              <a:rPr b="1" lang="en" sz="1200" u="sng">
                <a:solidFill>
                  <a:srgbClr val="374151"/>
                </a:solidFill>
                <a:latin typeface="Roboto"/>
                <a:ea typeface="Roboto"/>
                <a:cs typeface="Roboto"/>
                <a:sym typeface="Roboto"/>
              </a:rPr>
              <a:t>User</a:t>
            </a:r>
            <a:r>
              <a:rPr lang="en" sz="1200">
                <a:solidFill>
                  <a:srgbClr val="374151"/>
                </a:solidFill>
                <a:latin typeface="Roboto"/>
                <a:ea typeface="Roboto"/>
                <a:cs typeface="Roboto"/>
                <a:sym typeface="Roboto"/>
              </a:rPr>
              <a:t>: Stores user information, including id, email, and password.</a:t>
            </a:r>
            <a:endParaRPr sz="1200">
              <a:solidFill>
                <a:srgbClr val="374151"/>
              </a:solidFill>
              <a:latin typeface="Roboto"/>
              <a:ea typeface="Roboto"/>
              <a:cs typeface="Roboto"/>
              <a:sym typeface="Roboto"/>
            </a:endParaRPr>
          </a:p>
          <a:p>
            <a:pPr indent="-293370" lvl="0" marL="457200" marR="0" rtl="0" algn="l">
              <a:lnSpc>
                <a:spcPct val="115000"/>
              </a:lnSpc>
              <a:spcBef>
                <a:spcPts val="0"/>
              </a:spcBef>
              <a:spcAft>
                <a:spcPts val="0"/>
              </a:spcAft>
              <a:buClr>
                <a:srgbClr val="374151"/>
              </a:buClr>
              <a:buSzPct val="100000"/>
              <a:buFont typeface="Roboto"/>
              <a:buAutoNum type="arabicPeriod"/>
            </a:pPr>
            <a:r>
              <a:rPr b="1" lang="en" sz="1200" u="sng">
                <a:solidFill>
                  <a:srgbClr val="374151"/>
                </a:solidFill>
                <a:latin typeface="Roboto"/>
                <a:ea typeface="Roboto"/>
                <a:cs typeface="Roboto"/>
                <a:sym typeface="Roboto"/>
              </a:rPr>
              <a:t>Equipment</a:t>
            </a:r>
            <a:r>
              <a:rPr lang="en" sz="1200">
                <a:solidFill>
                  <a:srgbClr val="374151"/>
                </a:solidFill>
                <a:latin typeface="Roboto"/>
                <a:ea typeface="Roboto"/>
                <a:cs typeface="Roboto"/>
                <a:sym typeface="Roboto"/>
              </a:rPr>
              <a:t>: Contains information about equipment listings, including itemid, name, description, status, price, owner, and available.</a:t>
            </a:r>
            <a:endParaRPr sz="1200">
              <a:solidFill>
                <a:srgbClr val="374151"/>
              </a:solidFill>
              <a:latin typeface="Roboto"/>
              <a:ea typeface="Roboto"/>
              <a:cs typeface="Roboto"/>
              <a:sym typeface="Roboto"/>
            </a:endParaRPr>
          </a:p>
          <a:p>
            <a:pPr indent="-293370" lvl="0" marL="457200" marR="0" rtl="0" algn="l">
              <a:lnSpc>
                <a:spcPct val="115000"/>
              </a:lnSpc>
              <a:spcBef>
                <a:spcPts val="0"/>
              </a:spcBef>
              <a:spcAft>
                <a:spcPts val="0"/>
              </a:spcAft>
              <a:buClr>
                <a:srgbClr val="374151"/>
              </a:buClr>
              <a:buSzPct val="100000"/>
              <a:buFont typeface="Roboto"/>
              <a:buAutoNum type="arabicPeriod"/>
            </a:pPr>
            <a:r>
              <a:rPr b="1" lang="en" sz="1200" u="sng">
                <a:solidFill>
                  <a:srgbClr val="374151"/>
                </a:solidFill>
                <a:latin typeface="Roboto"/>
                <a:ea typeface="Roboto"/>
                <a:cs typeface="Roboto"/>
                <a:sym typeface="Roboto"/>
              </a:rPr>
              <a:t>Reservation</a:t>
            </a:r>
            <a:r>
              <a:rPr lang="en" sz="1200">
                <a:solidFill>
                  <a:srgbClr val="374151"/>
                </a:solidFill>
                <a:latin typeface="Roboto"/>
                <a:ea typeface="Roboto"/>
                <a:cs typeface="Roboto"/>
                <a:sym typeface="Roboto"/>
              </a:rPr>
              <a:t>: Records user reservations, including reservation_id, start_date, end_date, item_id, user_name, price, and item_name.</a:t>
            </a:r>
            <a:endParaRPr sz="1200">
              <a:solidFill>
                <a:srgbClr val="374151"/>
              </a:solidFill>
              <a:latin typeface="Roboto"/>
              <a:ea typeface="Roboto"/>
              <a:cs typeface="Roboto"/>
              <a:sym typeface="Roboto"/>
            </a:endParaRPr>
          </a:p>
          <a:p>
            <a:pPr indent="-293370" lvl="0" marL="457200" marR="0" rtl="0" algn="l">
              <a:lnSpc>
                <a:spcPct val="115000"/>
              </a:lnSpc>
              <a:spcBef>
                <a:spcPts val="0"/>
              </a:spcBef>
              <a:spcAft>
                <a:spcPts val="0"/>
              </a:spcAft>
              <a:buClr>
                <a:srgbClr val="374151"/>
              </a:buClr>
              <a:buSzPct val="100000"/>
              <a:buFont typeface="Roboto"/>
              <a:buAutoNum type="arabicPeriod"/>
            </a:pPr>
            <a:r>
              <a:rPr b="1" lang="en" sz="1200" u="sng">
                <a:solidFill>
                  <a:srgbClr val="374151"/>
                </a:solidFill>
                <a:latin typeface="Roboto"/>
                <a:ea typeface="Roboto"/>
                <a:cs typeface="Roboto"/>
                <a:sym typeface="Roboto"/>
              </a:rPr>
              <a:t>Reviews</a:t>
            </a:r>
            <a:r>
              <a:rPr lang="en" sz="1200">
                <a:solidFill>
                  <a:srgbClr val="374151"/>
                </a:solidFill>
                <a:latin typeface="Roboto"/>
                <a:ea typeface="Roboto"/>
                <a:cs typeface="Roboto"/>
                <a:sym typeface="Roboto"/>
              </a:rPr>
              <a:t>: Stores user reviews, including target_username, origin_username, name, rating, and description.</a:t>
            </a:r>
            <a:endParaRPr sz="1200">
              <a:solidFill>
                <a:srgbClr val="374151"/>
              </a:solidFill>
              <a:latin typeface="Roboto"/>
              <a:ea typeface="Roboto"/>
              <a:cs typeface="Roboto"/>
              <a:sym typeface="Roboto"/>
            </a:endParaRPr>
          </a:p>
        </p:txBody>
      </p:sp>
      <p:sp>
        <p:nvSpPr>
          <p:cNvPr id="237" name="Google Shape;237;p27"/>
          <p:cNvSpPr txBox="1"/>
          <p:nvPr>
            <p:ph idx="1" type="body"/>
          </p:nvPr>
        </p:nvSpPr>
        <p:spPr>
          <a:xfrm>
            <a:off x="4388350" y="1858400"/>
            <a:ext cx="4164600" cy="2880900"/>
          </a:xfrm>
          <a:prstGeom prst="rect">
            <a:avLst/>
          </a:prstGeom>
        </p:spPr>
        <p:txBody>
          <a:bodyPr anchorCtr="0" anchor="t" bIns="91425" lIns="91425" spcFirstLastPara="1" rIns="91425" wrap="square" tIns="91425">
            <a:normAutofit fontScale="77500" lnSpcReduction="10000"/>
          </a:bodyPr>
          <a:lstStyle/>
          <a:p>
            <a:pPr indent="-287655" lvl="0" marL="457200" rtl="0" algn="l">
              <a:spcBef>
                <a:spcPts val="150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/api/login</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/api/dashboard</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/api/profile</a:t>
            </a:r>
            <a:r>
              <a:rPr b="1" lang="en" sz="1200">
                <a:solidFill>
                  <a:schemeClr val="accent6"/>
                </a:solidFill>
                <a:latin typeface="Roboto"/>
                <a:ea typeface="Roboto"/>
                <a:cs typeface="Roboto"/>
                <a:sym typeface="Roboto"/>
              </a:rPr>
              <a:t> </a:t>
            </a:r>
            <a:r>
              <a:rPr b="1" lang="en" sz="1050">
                <a:solidFill>
                  <a:schemeClr val="accent6"/>
                </a:solidFill>
                <a:latin typeface="Courier New"/>
                <a:ea typeface="Courier New"/>
                <a:cs typeface="Courier New"/>
                <a:sym typeface="Courier New"/>
              </a:rPr>
              <a:t>/api/register</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/api/register-google</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/api/login-google</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/api/getEquipment</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/api/addEquipment</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/api/updateEquipment/&lt;item_id&gt;</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/api/removeEquipment/&lt;item_id&gt;</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/api/searchItems</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/api/items</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/api/makeReservation</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/api/getReservation</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/api/updateReservation/&lt;reservation_id&gt;</a:t>
            </a:r>
            <a:r>
              <a:rPr b="1" lang="en" sz="1200">
                <a:solidFill>
                  <a:schemeClr val="accent6"/>
                </a:solidFill>
                <a:latin typeface="Roboto"/>
                <a:ea typeface="Roboto"/>
                <a:cs typeface="Roboto"/>
                <a:sym typeface="Roboto"/>
              </a:rPr>
              <a:t> </a:t>
            </a:r>
            <a:r>
              <a:rPr b="1" lang="en" sz="1050">
                <a:solidFill>
                  <a:schemeClr val="accent6"/>
                </a:solidFill>
                <a:latin typeface="Courier New"/>
                <a:ea typeface="Courier New"/>
                <a:cs typeface="Courier New"/>
                <a:sym typeface="Courier New"/>
              </a:rPr>
              <a:t>reservation_id</a:t>
            </a:r>
            <a:r>
              <a:rPr b="1" lang="en" sz="1200">
                <a:solidFill>
                  <a:schemeClr val="accent6"/>
                </a:solidFill>
                <a:latin typeface="Roboto"/>
                <a:ea typeface="Roboto"/>
                <a:cs typeface="Roboto"/>
                <a:sym typeface="Roboto"/>
              </a:rPr>
              <a:t>.</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/api/removeReservation/&lt;reservation_id&gt;</a:t>
            </a:r>
            <a:r>
              <a:rPr b="1" lang="en" sz="1200">
                <a:solidFill>
                  <a:schemeClr val="accent6"/>
                </a:solidFill>
                <a:latin typeface="Roboto"/>
                <a:ea typeface="Roboto"/>
                <a:cs typeface="Roboto"/>
                <a:sym typeface="Roboto"/>
              </a:rPr>
              <a:t> </a:t>
            </a:r>
            <a:r>
              <a:rPr b="1" lang="en" sz="1050">
                <a:solidFill>
                  <a:schemeClr val="accent6"/>
                </a:solidFill>
                <a:latin typeface="Courier New"/>
                <a:ea typeface="Courier New"/>
                <a:cs typeface="Courier New"/>
                <a:sym typeface="Courier New"/>
              </a:rPr>
              <a:t>reservation_id</a:t>
            </a:r>
            <a:r>
              <a:rPr b="1" lang="en" sz="1200">
                <a:solidFill>
                  <a:schemeClr val="accent6"/>
                </a:solidFill>
                <a:latin typeface="Roboto"/>
                <a:ea typeface="Roboto"/>
                <a:cs typeface="Roboto"/>
                <a:sym typeface="Roboto"/>
              </a:rPr>
              <a:t>.</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/api/addReviews</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a:p>
            <a:pPr indent="-287655" lvl="0" marL="457200" rtl="0" algn="l">
              <a:spcBef>
                <a:spcPts val="0"/>
              </a:spcBef>
              <a:spcAft>
                <a:spcPts val="0"/>
              </a:spcAft>
              <a:buClr>
                <a:schemeClr val="accent6"/>
              </a:buClr>
              <a:buSzPct val="114285"/>
              <a:buFont typeface="Roboto"/>
              <a:buAutoNum type="arabicPeriod"/>
            </a:pPr>
            <a:r>
              <a:rPr b="1" lang="en" sz="1050">
                <a:solidFill>
                  <a:schemeClr val="accent6"/>
                </a:solidFill>
                <a:latin typeface="Courier New"/>
                <a:ea typeface="Courier New"/>
                <a:cs typeface="Courier New"/>
                <a:sym typeface="Courier New"/>
              </a:rPr>
              <a:t>/api/getReviews/&lt;username&gt;</a:t>
            </a:r>
            <a:r>
              <a:rPr lang="en" sz="1200">
                <a:solidFill>
                  <a:schemeClr val="accent6"/>
                </a:solidFill>
                <a:latin typeface="Roboto"/>
                <a:ea typeface="Roboto"/>
                <a:cs typeface="Roboto"/>
                <a:sym typeface="Roboto"/>
              </a:rPr>
              <a:t> </a:t>
            </a:r>
            <a:endParaRPr sz="1200">
              <a:solidFill>
                <a:schemeClr val="accent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 Design Considerations  </a:t>
            </a:r>
            <a:endParaRPr/>
          </a:p>
        </p:txBody>
      </p:sp>
      <p:sp>
        <p:nvSpPr>
          <p:cNvPr id="243" name="Google Shape;243;p28"/>
          <p:cNvSpPr txBox="1"/>
          <p:nvPr>
            <p:ph idx="1" type="body"/>
          </p:nvPr>
        </p:nvSpPr>
        <p:spPr>
          <a:xfrm>
            <a:off x="819150" y="1436500"/>
            <a:ext cx="7505700" cy="30021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Modularization</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AutoNum type="alphaLcPeriod"/>
            </a:pPr>
            <a:r>
              <a:rPr lang="en" sz="1200">
                <a:solidFill>
                  <a:srgbClr val="374151"/>
                </a:solidFill>
                <a:latin typeface="Roboto"/>
                <a:ea typeface="Roboto"/>
                <a:cs typeface="Roboto"/>
                <a:sym typeface="Roboto"/>
              </a:rPr>
              <a:t>Components based</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Reusable Components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Error Handling </a:t>
            </a:r>
            <a:endParaRPr sz="1200">
              <a:solidFill>
                <a:srgbClr val="374151"/>
              </a:solidFill>
              <a:latin typeface="Roboto"/>
              <a:ea typeface="Roboto"/>
              <a:cs typeface="Roboto"/>
              <a:sym typeface="Roboto"/>
            </a:endParaRPr>
          </a:p>
          <a:p>
            <a:pPr indent="-298450" lvl="1" marL="914400" rtl="0" algn="l">
              <a:spcBef>
                <a:spcPts val="0"/>
              </a:spcBef>
              <a:spcAft>
                <a:spcPts val="0"/>
              </a:spcAft>
              <a:buClr>
                <a:srgbClr val="000000"/>
              </a:buClr>
              <a:buSzPts val="1100"/>
              <a:buFont typeface="Arial"/>
              <a:buAutoNum type="alphaLcPeriod"/>
            </a:pPr>
            <a:r>
              <a:rPr lang="en" sz="1200">
                <a:solidFill>
                  <a:srgbClr val="374151"/>
                </a:solidFill>
                <a:latin typeface="Roboto"/>
                <a:ea typeface="Roboto"/>
                <a:cs typeface="Roboto"/>
                <a:sym typeface="Roboto"/>
              </a:rPr>
              <a:t>provide user-friendly error messages.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Security </a:t>
            </a:r>
            <a:endParaRPr sz="1200">
              <a:solidFill>
                <a:srgbClr val="374151"/>
              </a:solidFill>
              <a:latin typeface="Roboto"/>
              <a:ea typeface="Roboto"/>
              <a:cs typeface="Roboto"/>
              <a:sym typeface="Roboto"/>
            </a:endParaRPr>
          </a:p>
          <a:p>
            <a:pPr indent="-298450" lvl="1" marL="914400" rtl="0" algn="l">
              <a:spcBef>
                <a:spcPts val="0"/>
              </a:spcBef>
              <a:spcAft>
                <a:spcPts val="0"/>
              </a:spcAft>
              <a:buClr>
                <a:srgbClr val="000000"/>
              </a:buClr>
              <a:buSzPts val="1100"/>
              <a:buFont typeface="Arial"/>
              <a:buAutoNum type="alphaLcPeriod"/>
            </a:pPr>
            <a:r>
              <a:rPr lang="en" sz="1200">
                <a:solidFill>
                  <a:srgbClr val="374151"/>
                </a:solidFill>
                <a:latin typeface="Roboto"/>
                <a:ea typeface="Roboto"/>
                <a:cs typeface="Roboto"/>
                <a:sym typeface="Roboto"/>
              </a:rPr>
              <a:t>Ensure that the API endpoints are protected and validate user input on the server-side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CSS Styling</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Testing</a:t>
            </a:r>
            <a:endParaRPr sz="1200">
              <a:solidFill>
                <a:srgbClr val="374151"/>
              </a:solidFill>
              <a:latin typeface="Roboto"/>
              <a:ea typeface="Roboto"/>
              <a:cs typeface="Roboto"/>
              <a:sym typeface="Roboto"/>
            </a:endParaRPr>
          </a:p>
          <a:p>
            <a:pPr indent="-298450" lvl="1" marL="914400" rtl="0" algn="l">
              <a:spcBef>
                <a:spcPts val="0"/>
              </a:spcBef>
              <a:spcAft>
                <a:spcPts val="0"/>
              </a:spcAft>
              <a:buClr>
                <a:srgbClr val="000000"/>
              </a:buClr>
              <a:buSzPts val="1100"/>
              <a:buFont typeface="Arial"/>
              <a:buAutoNum type="alphaLcPeriod"/>
            </a:pPr>
            <a:r>
              <a:rPr lang="en" sz="1200">
                <a:solidFill>
                  <a:srgbClr val="374151"/>
                </a:solidFill>
                <a:latin typeface="Roboto"/>
                <a:ea typeface="Roboto"/>
                <a:cs typeface="Roboto"/>
                <a:sym typeface="Roboto"/>
              </a:rPr>
              <a:t>Write unit tests and integration tests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Documentation</a:t>
            </a:r>
            <a:endParaRPr sz="1200">
              <a:solidFill>
                <a:srgbClr val="374151"/>
              </a:solidFill>
              <a:latin typeface="Roboto"/>
              <a:ea typeface="Roboto"/>
              <a:cs typeface="Roboto"/>
              <a:sym typeface="Roboto"/>
            </a:endParaRPr>
          </a:p>
          <a:p>
            <a:pPr indent="-298450" lvl="1" marL="914400" rtl="0" algn="l">
              <a:spcBef>
                <a:spcPts val="0"/>
              </a:spcBef>
              <a:spcAft>
                <a:spcPts val="0"/>
              </a:spcAft>
              <a:buClr>
                <a:srgbClr val="000000"/>
              </a:buClr>
              <a:buSzPts val="1100"/>
              <a:buFont typeface="Arial"/>
              <a:buAutoNum type="alphaLcPeriod"/>
            </a:pPr>
            <a:r>
              <a:rPr lang="en" sz="1200">
                <a:solidFill>
                  <a:srgbClr val="374151"/>
                </a:solidFill>
                <a:latin typeface="Roboto"/>
                <a:ea typeface="Roboto"/>
                <a:cs typeface="Roboto"/>
                <a:sym typeface="Roboto"/>
              </a:rPr>
              <a:t>Add inline comments and documentation to improve code readability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Localization</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AutoNum type="alphaLcPeriod"/>
            </a:pPr>
            <a:r>
              <a:rPr lang="en" sz="1200">
                <a:solidFill>
                  <a:srgbClr val="374151"/>
                </a:solidFill>
                <a:latin typeface="Roboto"/>
                <a:ea typeface="Roboto"/>
                <a:cs typeface="Roboto"/>
                <a:sym typeface="Roboto"/>
              </a:rPr>
              <a:t>Currently targeting U.S. customer with EST time zone</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User Experience: </a:t>
            </a:r>
            <a:endParaRPr sz="1200">
              <a:solidFill>
                <a:srgbClr val="374151"/>
              </a:solidFill>
              <a:latin typeface="Roboto"/>
              <a:ea typeface="Roboto"/>
              <a:cs typeface="Roboto"/>
              <a:sym typeface="Roboto"/>
            </a:endParaRPr>
          </a:p>
          <a:p>
            <a:pPr indent="-298450" lvl="1" marL="914400" rtl="0" algn="l">
              <a:spcBef>
                <a:spcPts val="0"/>
              </a:spcBef>
              <a:spcAft>
                <a:spcPts val="0"/>
              </a:spcAft>
              <a:buClr>
                <a:srgbClr val="000000"/>
              </a:buClr>
              <a:buSzPts val="1100"/>
              <a:buFont typeface="Arial"/>
              <a:buAutoNum type="alphaLcPeriod"/>
            </a:pPr>
            <a:r>
              <a:rPr lang="en" sz="1200">
                <a:solidFill>
                  <a:srgbClr val="374151"/>
                </a:solidFill>
                <a:latin typeface="Roboto"/>
                <a:ea typeface="Roboto"/>
                <a:cs typeface="Roboto"/>
                <a:sym typeface="Roboto"/>
              </a:rPr>
              <a:t>Continuously gather user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Patterns</a:t>
            </a:r>
            <a:endParaRPr/>
          </a:p>
        </p:txBody>
      </p:sp>
      <p:sp>
        <p:nvSpPr>
          <p:cNvPr id="249" name="Google Shape;249;p29"/>
          <p:cNvSpPr txBox="1"/>
          <p:nvPr>
            <p:ph idx="1" type="body"/>
          </p:nvPr>
        </p:nvSpPr>
        <p:spPr>
          <a:xfrm>
            <a:off x="663000" y="1858975"/>
            <a:ext cx="3343500" cy="2580900"/>
          </a:xfrm>
          <a:prstGeom prst="rect">
            <a:avLst/>
          </a:prstGeom>
        </p:spPr>
        <p:txBody>
          <a:bodyPr anchorCtr="0" anchor="t" bIns="91425" lIns="91425" spcFirstLastPara="1" rIns="91425" wrap="square" tIns="91425">
            <a:normAutofit/>
          </a:bodyPr>
          <a:lstStyle/>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Abstract Factory </a:t>
            </a:r>
            <a:endParaRPr b="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creating an interface ‘User’ </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Observer</a:t>
            </a:r>
            <a:endParaRPr b="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sending notifications to renting user and hosting user everytime a reservation has been requested or approved. </a:t>
            </a:r>
            <a:endParaRPr b="1"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Composite</a:t>
            </a:r>
            <a:endParaRPr b="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putting together frontend GUI components.</a:t>
            </a:r>
            <a:endParaRPr b="1">
              <a:solidFill>
                <a:srgbClr val="000000"/>
              </a:solidFill>
              <a:latin typeface="Arial"/>
              <a:ea typeface="Arial"/>
              <a:cs typeface="Arial"/>
              <a:sym typeface="Arial"/>
            </a:endParaRPr>
          </a:p>
        </p:txBody>
      </p:sp>
      <p:pic>
        <p:nvPicPr>
          <p:cNvPr id="250" name="Google Shape;250;p29"/>
          <p:cNvPicPr preferRelativeResize="0"/>
          <p:nvPr/>
        </p:nvPicPr>
        <p:blipFill>
          <a:blip r:embed="rId3">
            <a:alphaModFix/>
          </a:blip>
          <a:stretch>
            <a:fillRect/>
          </a:stretch>
        </p:blipFill>
        <p:spPr>
          <a:xfrm>
            <a:off x="4691000" y="845600"/>
            <a:ext cx="2980179" cy="1165325"/>
          </a:xfrm>
          <a:prstGeom prst="rect">
            <a:avLst/>
          </a:prstGeom>
          <a:noFill/>
          <a:ln>
            <a:noFill/>
          </a:ln>
        </p:spPr>
      </p:pic>
      <p:pic>
        <p:nvPicPr>
          <p:cNvPr id="251" name="Google Shape;251;p29"/>
          <p:cNvPicPr preferRelativeResize="0"/>
          <p:nvPr/>
        </p:nvPicPr>
        <p:blipFill>
          <a:blip r:embed="rId4">
            <a:alphaModFix/>
          </a:blip>
          <a:stretch>
            <a:fillRect/>
          </a:stretch>
        </p:blipFill>
        <p:spPr>
          <a:xfrm>
            <a:off x="4488597" y="2224850"/>
            <a:ext cx="3182575" cy="1065950"/>
          </a:xfrm>
          <a:prstGeom prst="rect">
            <a:avLst/>
          </a:prstGeom>
          <a:noFill/>
          <a:ln>
            <a:noFill/>
          </a:ln>
        </p:spPr>
      </p:pic>
      <p:pic>
        <p:nvPicPr>
          <p:cNvPr id="252" name="Google Shape;252;p29"/>
          <p:cNvPicPr preferRelativeResize="0"/>
          <p:nvPr/>
        </p:nvPicPr>
        <p:blipFill>
          <a:blip r:embed="rId5">
            <a:alphaModFix/>
          </a:blip>
          <a:stretch>
            <a:fillRect/>
          </a:stretch>
        </p:blipFill>
        <p:spPr>
          <a:xfrm>
            <a:off x="4488600" y="3504725"/>
            <a:ext cx="3650831" cy="126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819150" y="625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a:t>
            </a:r>
            <a:endParaRPr/>
          </a:p>
        </p:txBody>
      </p:sp>
      <p:sp>
        <p:nvSpPr>
          <p:cNvPr id="258" name="Google Shape;258;p30"/>
          <p:cNvSpPr txBox="1"/>
          <p:nvPr>
            <p:ph idx="1" type="body"/>
          </p:nvPr>
        </p:nvSpPr>
        <p:spPr>
          <a:xfrm>
            <a:off x="273950" y="1332800"/>
            <a:ext cx="2912100" cy="3302400"/>
          </a:xfrm>
          <a:prstGeom prst="rect">
            <a:avLst/>
          </a:prstGeom>
        </p:spPr>
        <p:txBody>
          <a:bodyPr anchorCtr="0" anchor="t" bIns="91425" lIns="91425" spcFirstLastPara="1" rIns="91425" wrap="square" tIns="91425">
            <a:normAutofit/>
          </a:bodyPr>
          <a:lstStyle/>
          <a:p>
            <a:pPr indent="-292100" lvl="0" marL="457200" rtl="0" algn="l">
              <a:spcBef>
                <a:spcPts val="1000"/>
              </a:spcBef>
              <a:spcAft>
                <a:spcPts val="0"/>
              </a:spcAft>
              <a:buClr>
                <a:srgbClr val="000000"/>
              </a:buClr>
              <a:buSzPts val="1000"/>
              <a:buChar char="●"/>
            </a:pPr>
            <a:r>
              <a:rPr lang="en" sz="1000">
                <a:solidFill>
                  <a:srgbClr val="000000"/>
                </a:solidFill>
              </a:rPr>
              <a:t>Refactoring examples:</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Duplicate Code</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Unnecessary Comments</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Dead Code</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Long Method</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Project Structure:</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Component</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Pages</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Styles</a:t>
            </a:r>
            <a:endParaRPr sz="1000">
              <a:solidFill>
                <a:srgbClr val="000000"/>
              </a:solidFill>
            </a:endParaRPr>
          </a:p>
          <a:p>
            <a:pPr indent="0" lvl="0" marL="0" rtl="0" algn="l">
              <a:spcBef>
                <a:spcPts val="1000"/>
              </a:spcBef>
              <a:spcAft>
                <a:spcPts val="1200"/>
              </a:spcAft>
              <a:buNone/>
            </a:pPr>
            <a:r>
              <a:t/>
            </a:r>
            <a:endParaRPr sz="1600">
              <a:solidFill>
                <a:srgbClr val="000000"/>
              </a:solidFill>
            </a:endParaRPr>
          </a:p>
        </p:txBody>
      </p:sp>
      <p:pic>
        <p:nvPicPr>
          <p:cNvPr id="259" name="Google Shape;259;p30"/>
          <p:cNvPicPr preferRelativeResize="0"/>
          <p:nvPr/>
        </p:nvPicPr>
        <p:blipFill>
          <a:blip r:embed="rId3">
            <a:alphaModFix/>
          </a:blip>
          <a:stretch>
            <a:fillRect/>
          </a:stretch>
        </p:blipFill>
        <p:spPr>
          <a:xfrm>
            <a:off x="6567575" y="379325"/>
            <a:ext cx="2263325" cy="4304176"/>
          </a:xfrm>
          <a:prstGeom prst="rect">
            <a:avLst/>
          </a:prstGeom>
          <a:noFill/>
          <a:ln>
            <a:noFill/>
          </a:ln>
        </p:spPr>
      </p:pic>
      <p:sp>
        <p:nvSpPr>
          <p:cNvPr id="260" name="Google Shape;260;p30"/>
          <p:cNvSpPr txBox="1"/>
          <p:nvPr/>
        </p:nvSpPr>
        <p:spPr>
          <a:xfrm>
            <a:off x="2875475" y="1304325"/>
            <a:ext cx="3657600" cy="954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Calibri"/>
              <a:buChar char="●"/>
            </a:pPr>
            <a:r>
              <a:rPr lang="en" sz="1100">
                <a:latin typeface="Calibri"/>
                <a:ea typeface="Calibri"/>
                <a:cs typeface="Calibri"/>
                <a:sym typeface="Calibri"/>
              </a:rPr>
              <a:t>Component - reused code</a:t>
            </a:r>
            <a:endParaRPr sz="1100">
              <a:latin typeface="Calibri"/>
              <a:ea typeface="Calibri"/>
              <a:cs typeface="Calibri"/>
              <a:sym typeface="Calibri"/>
            </a:endParaRPr>
          </a:p>
          <a:p>
            <a:pPr indent="-298450" lvl="1" marL="914400" rtl="0" algn="l">
              <a:spcBef>
                <a:spcPts val="0"/>
              </a:spcBef>
              <a:spcAft>
                <a:spcPts val="0"/>
              </a:spcAft>
              <a:buSzPts val="1100"/>
              <a:buFont typeface="Calibri"/>
              <a:buChar char="○"/>
            </a:pPr>
            <a:r>
              <a:rPr lang="en" sz="1100">
                <a:latin typeface="Calibri"/>
                <a:ea typeface="Calibri"/>
                <a:cs typeface="Calibri"/>
                <a:sym typeface="Calibri"/>
              </a:rPr>
              <a:t>Navbar </a:t>
            </a:r>
            <a:endParaRPr sz="1100">
              <a:latin typeface="Calibri"/>
              <a:ea typeface="Calibri"/>
              <a:cs typeface="Calibri"/>
              <a:sym typeface="Calibri"/>
            </a:endParaRPr>
          </a:p>
          <a:p>
            <a:pPr indent="-298450" lvl="2" marL="1371600" rtl="0" algn="l">
              <a:spcBef>
                <a:spcPts val="0"/>
              </a:spcBef>
              <a:spcAft>
                <a:spcPts val="0"/>
              </a:spcAft>
              <a:buSzPts val="1100"/>
              <a:buFont typeface="Calibri"/>
              <a:buChar char="■"/>
            </a:pPr>
            <a:r>
              <a:rPr lang="en" sz="1100">
                <a:latin typeface="Calibri"/>
                <a:ea typeface="Calibri"/>
                <a:cs typeface="Calibri"/>
                <a:sym typeface="Calibri"/>
              </a:rPr>
              <a:t>Component used in every file rather than duplicating the code</a:t>
            </a:r>
            <a:endParaRPr sz="1100">
              <a:latin typeface="Calibri"/>
              <a:ea typeface="Calibri"/>
              <a:cs typeface="Calibri"/>
              <a:sym typeface="Calibri"/>
            </a:endParaRPr>
          </a:p>
        </p:txBody>
      </p:sp>
      <p:pic>
        <p:nvPicPr>
          <p:cNvPr id="261" name="Google Shape;261;p30"/>
          <p:cNvPicPr preferRelativeResize="0"/>
          <p:nvPr/>
        </p:nvPicPr>
        <p:blipFill>
          <a:blip r:embed="rId4">
            <a:alphaModFix/>
          </a:blip>
          <a:stretch>
            <a:fillRect/>
          </a:stretch>
        </p:blipFill>
        <p:spPr>
          <a:xfrm>
            <a:off x="4137825" y="2086518"/>
            <a:ext cx="2263326" cy="2820157"/>
          </a:xfrm>
          <a:prstGeom prst="rect">
            <a:avLst/>
          </a:prstGeom>
          <a:noFill/>
          <a:ln>
            <a:noFill/>
          </a:ln>
        </p:spPr>
      </p:pic>
      <p:pic>
        <p:nvPicPr>
          <p:cNvPr id="262" name="Google Shape;262;p30"/>
          <p:cNvPicPr preferRelativeResize="0"/>
          <p:nvPr/>
        </p:nvPicPr>
        <p:blipFill>
          <a:blip r:embed="rId5">
            <a:alphaModFix/>
          </a:blip>
          <a:stretch>
            <a:fillRect/>
          </a:stretch>
        </p:blipFill>
        <p:spPr>
          <a:xfrm>
            <a:off x="1650275" y="2765175"/>
            <a:ext cx="2401100" cy="1955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416125" y="258650"/>
            <a:ext cx="7505700" cy="5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Testing</a:t>
            </a:r>
            <a:endParaRPr/>
          </a:p>
        </p:txBody>
      </p:sp>
      <p:sp>
        <p:nvSpPr>
          <p:cNvPr id="268" name="Google Shape;268;p31"/>
          <p:cNvSpPr txBox="1"/>
          <p:nvPr>
            <p:ph idx="1" type="body"/>
          </p:nvPr>
        </p:nvSpPr>
        <p:spPr>
          <a:xfrm>
            <a:off x="416125" y="998325"/>
            <a:ext cx="1847400" cy="3651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000"/>
              <a:t>-Google User Registration</a:t>
            </a:r>
            <a:endParaRPr sz="1000"/>
          </a:p>
          <a:p>
            <a:pPr indent="0" lvl="0" marL="0" rtl="0" algn="l">
              <a:spcBef>
                <a:spcPts val="1200"/>
              </a:spcBef>
              <a:spcAft>
                <a:spcPts val="0"/>
              </a:spcAft>
              <a:buNone/>
            </a:pPr>
            <a:r>
              <a:rPr lang="en" sz="1000"/>
              <a:t>- User Login</a:t>
            </a:r>
            <a:endParaRPr sz="1000"/>
          </a:p>
          <a:p>
            <a:pPr indent="0" lvl="0" marL="0" rtl="0" algn="l">
              <a:spcBef>
                <a:spcPts val="1200"/>
              </a:spcBef>
              <a:spcAft>
                <a:spcPts val="0"/>
              </a:spcAft>
              <a:buNone/>
            </a:pPr>
            <a:r>
              <a:rPr lang="en" sz="1000"/>
              <a:t>-Search Items</a:t>
            </a:r>
            <a:endParaRPr sz="1000"/>
          </a:p>
          <a:p>
            <a:pPr indent="0" lvl="0" marL="0" rtl="0" algn="l">
              <a:spcBef>
                <a:spcPts val="1200"/>
              </a:spcBef>
              <a:spcAft>
                <a:spcPts val="0"/>
              </a:spcAft>
              <a:buNone/>
            </a:pPr>
            <a:r>
              <a:rPr lang="en" sz="1000"/>
              <a:t>-Make Reservation Process</a:t>
            </a:r>
            <a:endParaRPr sz="1000"/>
          </a:p>
          <a:p>
            <a:pPr indent="0" lvl="0" marL="0" rtl="0" algn="l">
              <a:spcBef>
                <a:spcPts val="1200"/>
              </a:spcBef>
              <a:spcAft>
                <a:spcPts val="0"/>
              </a:spcAft>
              <a:buNone/>
            </a:pPr>
            <a:r>
              <a:rPr lang="en" sz="1000"/>
              <a:t>- Modify Cancel/Reservation Process</a:t>
            </a:r>
            <a:endParaRPr sz="1000"/>
          </a:p>
          <a:p>
            <a:pPr indent="0" lvl="0" marL="0" rtl="0" algn="l">
              <a:spcBef>
                <a:spcPts val="1200"/>
              </a:spcBef>
              <a:spcAft>
                <a:spcPts val="0"/>
              </a:spcAft>
              <a:buNone/>
            </a:pPr>
            <a:r>
              <a:rPr lang="en" sz="1000"/>
              <a:t>-Hosting Equipment</a:t>
            </a:r>
            <a:endParaRPr sz="1000"/>
          </a:p>
          <a:p>
            <a:pPr indent="0" lvl="0" marL="0" rtl="0" algn="l">
              <a:spcBef>
                <a:spcPts val="1200"/>
              </a:spcBef>
              <a:spcAft>
                <a:spcPts val="0"/>
              </a:spcAft>
              <a:buNone/>
            </a:pPr>
            <a:r>
              <a:rPr lang="en" sz="1000"/>
              <a:t>-Checkout Process </a:t>
            </a:r>
            <a:endParaRPr sz="1000"/>
          </a:p>
          <a:p>
            <a:pPr indent="0" lvl="0" marL="0" rtl="0" algn="l">
              <a:spcBef>
                <a:spcPts val="1200"/>
              </a:spcBef>
              <a:spcAft>
                <a:spcPts val="0"/>
              </a:spcAft>
              <a:buNone/>
            </a:pPr>
            <a:r>
              <a:rPr lang="en" sz="1000"/>
              <a:t>-Profile Pages and Reviews</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9" name="Google Shape;269;p31"/>
          <p:cNvPicPr preferRelativeResize="0"/>
          <p:nvPr/>
        </p:nvPicPr>
        <p:blipFill>
          <a:blip r:embed="rId3">
            <a:alphaModFix/>
          </a:blip>
          <a:stretch>
            <a:fillRect/>
          </a:stretch>
        </p:blipFill>
        <p:spPr>
          <a:xfrm>
            <a:off x="362050" y="3407975"/>
            <a:ext cx="2013350" cy="940000"/>
          </a:xfrm>
          <a:prstGeom prst="rect">
            <a:avLst/>
          </a:prstGeom>
          <a:noFill/>
          <a:ln>
            <a:noFill/>
          </a:ln>
        </p:spPr>
      </p:pic>
      <p:pic>
        <p:nvPicPr>
          <p:cNvPr id="270" name="Google Shape;270;p31"/>
          <p:cNvPicPr preferRelativeResize="0"/>
          <p:nvPr/>
        </p:nvPicPr>
        <p:blipFill rotWithShape="1">
          <a:blip r:embed="rId4">
            <a:alphaModFix/>
          </a:blip>
          <a:srcRect b="5589" l="25001" r="21474" t="0"/>
          <a:stretch/>
        </p:blipFill>
        <p:spPr>
          <a:xfrm>
            <a:off x="2148938" y="704925"/>
            <a:ext cx="1490400" cy="2110670"/>
          </a:xfrm>
          <a:prstGeom prst="rect">
            <a:avLst/>
          </a:prstGeom>
          <a:noFill/>
          <a:ln>
            <a:noFill/>
          </a:ln>
        </p:spPr>
      </p:pic>
      <p:sp>
        <p:nvSpPr>
          <p:cNvPr id="271" name="Google Shape;271;p31"/>
          <p:cNvSpPr txBox="1"/>
          <p:nvPr/>
        </p:nvSpPr>
        <p:spPr>
          <a:xfrm>
            <a:off x="362050" y="704925"/>
            <a:ext cx="14904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Manual Testing:</a:t>
            </a:r>
            <a:endParaRPr>
              <a:latin typeface="Calibri"/>
              <a:ea typeface="Calibri"/>
              <a:cs typeface="Calibri"/>
              <a:sym typeface="Calibri"/>
            </a:endParaRPr>
          </a:p>
        </p:txBody>
      </p:sp>
      <p:pic>
        <p:nvPicPr>
          <p:cNvPr id="272" name="Google Shape;272;p31"/>
          <p:cNvPicPr preferRelativeResize="0"/>
          <p:nvPr/>
        </p:nvPicPr>
        <p:blipFill>
          <a:blip r:embed="rId5">
            <a:alphaModFix/>
          </a:blip>
          <a:stretch>
            <a:fillRect/>
          </a:stretch>
        </p:blipFill>
        <p:spPr>
          <a:xfrm>
            <a:off x="3572624" y="933275"/>
            <a:ext cx="3066225" cy="1066306"/>
          </a:xfrm>
          <a:prstGeom prst="rect">
            <a:avLst/>
          </a:prstGeom>
          <a:noFill/>
          <a:ln>
            <a:noFill/>
          </a:ln>
        </p:spPr>
      </p:pic>
      <p:pic>
        <p:nvPicPr>
          <p:cNvPr id="273" name="Google Shape;273;p31"/>
          <p:cNvPicPr preferRelativeResize="0"/>
          <p:nvPr/>
        </p:nvPicPr>
        <p:blipFill>
          <a:blip r:embed="rId6">
            <a:alphaModFix/>
          </a:blip>
          <a:stretch>
            <a:fillRect/>
          </a:stretch>
        </p:blipFill>
        <p:spPr>
          <a:xfrm>
            <a:off x="2413201" y="2973350"/>
            <a:ext cx="3897626" cy="1780150"/>
          </a:xfrm>
          <a:prstGeom prst="rect">
            <a:avLst/>
          </a:prstGeom>
          <a:noFill/>
          <a:ln>
            <a:noFill/>
          </a:ln>
        </p:spPr>
      </p:pic>
      <p:pic>
        <p:nvPicPr>
          <p:cNvPr id="274" name="Google Shape;274;p31"/>
          <p:cNvPicPr preferRelativeResize="0"/>
          <p:nvPr/>
        </p:nvPicPr>
        <p:blipFill>
          <a:blip r:embed="rId7">
            <a:alphaModFix/>
          </a:blip>
          <a:stretch>
            <a:fillRect/>
          </a:stretch>
        </p:blipFill>
        <p:spPr>
          <a:xfrm>
            <a:off x="6348275" y="551325"/>
            <a:ext cx="2575825" cy="2264275"/>
          </a:xfrm>
          <a:prstGeom prst="rect">
            <a:avLst/>
          </a:prstGeom>
          <a:noFill/>
          <a:ln>
            <a:noFill/>
          </a:ln>
        </p:spPr>
      </p:pic>
      <p:pic>
        <p:nvPicPr>
          <p:cNvPr id="275" name="Google Shape;275;p31"/>
          <p:cNvPicPr preferRelativeResize="0"/>
          <p:nvPr/>
        </p:nvPicPr>
        <p:blipFill>
          <a:blip r:embed="rId8">
            <a:alphaModFix/>
          </a:blip>
          <a:stretch>
            <a:fillRect/>
          </a:stretch>
        </p:blipFill>
        <p:spPr>
          <a:xfrm>
            <a:off x="5494900" y="2815600"/>
            <a:ext cx="3429200" cy="1955792"/>
          </a:xfrm>
          <a:prstGeom prst="rect">
            <a:avLst/>
          </a:prstGeom>
          <a:noFill/>
          <a:ln>
            <a:noFill/>
          </a:ln>
        </p:spPr>
      </p:pic>
      <p:sp>
        <p:nvSpPr>
          <p:cNvPr id="276" name="Google Shape;276;p31"/>
          <p:cNvSpPr txBox="1"/>
          <p:nvPr/>
        </p:nvSpPr>
        <p:spPr>
          <a:xfrm>
            <a:off x="3830600" y="2224225"/>
            <a:ext cx="24801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Iteratively Performed(impl,pr’s,merges)</a:t>
            </a:r>
            <a:endParaRPr b="1" sz="1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Iteration 0</a:t>
            </a:r>
            <a:endParaRPr/>
          </a:p>
        </p:txBody>
      </p:sp>
      <p:sp>
        <p:nvSpPr>
          <p:cNvPr id="136" name="Google Shape;136;p14"/>
          <p:cNvSpPr txBox="1"/>
          <p:nvPr>
            <p:ph idx="1" type="body"/>
          </p:nvPr>
        </p:nvSpPr>
        <p:spPr>
          <a:xfrm>
            <a:off x="2464325" y="1800200"/>
            <a:ext cx="3204600" cy="25692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770"/>
              <a:buNone/>
            </a:pPr>
            <a:r>
              <a:rPr b="1" lang="en" sz="1180" u="sng">
                <a:solidFill>
                  <a:srgbClr val="000000"/>
                </a:solidFill>
                <a:latin typeface="Arial"/>
                <a:ea typeface="Arial"/>
                <a:cs typeface="Arial"/>
                <a:sym typeface="Arial"/>
              </a:rPr>
              <a:t>Project Management</a:t>
            </a:r>
            <a:br>
              <a:rPr lang="en" sz="1180">
                <a:solidFill>
                  <a:srgbClr val="000000"/>
                </a:solidFill>
                <a:latin typeface="Arial"/>
                <a:ea typeface="Arial"/>
                <a:cs typeface="Arial"/>
                <a:sym typeface="Arial"/>
              </a:rPr>
            </a:br>
            <a:r>
              <a:rPr lang="en" sz="1180">
                <a:solidFill>
                  <a:srgbClr val="000000"/>
                </a:solidFill>
                <a:latin typeface="Arial"/>
                <a:ea typeface="Arial"/>
                <a:cs typeface="Arial"/>
                <a:sym typeface="Arial"/>
              </a:rPr>
              <a:t>Our project is a recreational equipment rental service web application. Our vision is to align people who are in need of these recreational equipments, examples include(canoes, kayaks, mountain bikes, boats, jet skis etc), with people who have the equipment readily available for others to use for a specified time. The functionality of the site is to allow users to choose items that are posted by individuals in their vicinity who need these items.</a:t>
            </a:r>
            <a:endParaRPr sz="1110"/>
          </a:p>
        </p:txBody>
      </p:sp>
      <p:sp>
        <p:nvSpPr>
          <p:cNvPr id="137" name="Google Shape;137;p14"/>
          <p:cNvSpPr txBox="1"/>
          <p:nvPr/>
        </p:nvSpPr>
        <p:spPr>
          <a:xfrm>
            <a:off x="375100" y="1800200"/>
            <a:ext cx="2145900" cy="3030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000"/>
              </a:spcBef>
              <a:spcAft>
                <a:spcPts val="0"/>
              </a:spcAft>
              <a:buNone/>
            </a:pPr>
            <a:r>
              <a:rPr b="1" lang="en" sz="1200" u="sng">
                <a:latin typeface="Trebuchet MS"/>
                <a:ea typeface="Trebuchet MS"/>
                <a:cs typeface="Trebuchet MS"/>
                <a:sym typeface="Trebuchet MS"/>
              </a:rPr>
              <a:t>Objectives and Priorities</a:t>
            </a:r>
            <a:endParaRPr b="1" sz="1200" u="sng">
              <a:latin typeface="Trebuchet MS"/>
              <a:ea typeface="Trebuchet MS"/>
              <a:cs typeface="Trebuchet MS"/>
              <a:sym typeface="Trebuchet MS"/>
            </a:endParaRPr>
          </a:p>
          <a:p>
            <a:pPr indent="0" lvl="0" marL="0" rtl="0" algn="l">
              <a:lnSpc>
                <a:spcPct val="95000"/>
              </a:lnSpc>
              <a:spcBef>
                <a:spcPts val="0"/>
              </a:spcBef>
              <a:spcAft>
                <a:spcPts val="0"/>
              </a:spcAft>
              <a:buNone/>
            </a:pPr>
            <a:r>
              <a:rPr lang="en" sz="1100"/>
              <a:t>Login Feature</a:t>
            </a:r>
            <a:endParaRPr sz="1100"/>
          </a:p>
          <a:p>
            <a:pPr indent="0" lvl="0" marL="0" rtl="0" algn="l">
              <a:lnSpc>
                <a:spcPct val="95000"/>
              </a:lnSpc>
              <a:spcBef>
                <a:spcPts val="0"/>
              </a:spcBef>
              <a:spcAft>
                <a:spcPts val="0"/>
              </a:spcAft>
              <a:buNone/>
            </a:pPr>
            <a:r>
              <a:rPr lang="en" sz="1100"/>
              <a:t>Database</a:t>
            </a:r>
            <a:endParaRPr sz="1100"/>
          </a:p>
          <a:p>
            <a:pPr indent="0" lvl="0" marL="0" rtl="0" algn="l">
              <a:lnSpc>
                <a:spcPct val="95000"/>
              </a:lnSpc>
              <a:spcBef>
                <a:spcPts val="0"/>
              </a:spcBef>
              <a:spcAft>
                <a:spcPts val="0"/>
              </a:spcAft>
              <a:buNone/>
            </a:pPr>
            <a:r>
              <a:rPr lang="en" sz="1100"/>
              <a:t>Users</a:t>
            </a:r>
            <a:endParaRPr sz="1100"/>
          </a:p>
          <a:p>
            <a:pPr indent="0" lvl="0" marL="0" rtl="0" algn="l">
              <a:lnSpc>
                <a:spcPct val="95000"/>
              </a:lnSpc>
              <a:spcBef>
                <a:spcPts val="0"/>
              </a:spcBef>
              <a:spcAft>
                <a:spcPts val="0"/>
              </a:spcAft>
              <a:buNone/>
            </a:pPr>
            <a:r>
              <a:rPr lang="en" sz="1100"/>
              <a:t>Items for rent</a:t>
            </a:r>
            <a:endParaRPr sz="1100"/>
          </a:p>
          <a:p>
            <a:pPr indent="0" lvl="0" marL="0" rtl="0" algn="l">
              <a:lnSpc>
                <a:spcPct val="95000"/>
              </a:lnSpc>
              <a:spcBef>
                <a:spcPts val="0"/>
              </a:spcBef>
              <a:spcAft>
                <a:spcPts val="0"/>
              </a:spcAft>
              <a:buNone/>
            </a:pPr>
            <a:r>
              <a:rPr lang="en" sz="1100"/>
              <a:t>Search for Items</a:t>
            </a:r>
            <a:endParaRPr sz="1100"/>
          </a:p>
          <a:p>
            <a:pPr indent="0" lvl="0" marL="0" rtl="0" algn="l">
              <a:lnSpc>
                <a:spcPct val="95000"/>
              </a:lnSpc>
              <a:spcBef>
                <a:spcPts val="0"/>
              </a:spcBef>
              <a:spcAft>
                <a:spcPts val="0"/>
              </a:spcAft>
              <a:buNone/>
            </a:pPr>
            <a:r>
              <a:rPr lang="en" sz="1100"/>
              <a:t>View your rentals</a:t>
            </a:r>
            <a:endParaRPr sz="1100"/>
          </a:p>
          <a:p>
            <a:pPr indent="0" lvl="0" marL="0" rtl="0" algn="l">
              <a:lnSpc>
                <a:spcPct val="95000"/>
              </a:lnSpc>
              <a:spcBef>
                <a:spcPts val="0"/>
              </a:spcBef>
              <a:spcAft>
                <a:spcPts val="0"/>
              </a:spcAft>
              <a:buNone/>
            </a:pPr>
            <a:r>
              <a:rPr lang="en" sz="1100"/>
              <a:t>View your items</a:t>
            </a:r>
            <a:endParaRPr sz="1100"/>
          </a:p>
          <a:p>
            <a:pPr indent="0" lvl="0" marL="0" rtl="0" algn="l">
              <a:lnSpc>
                <a:spcPct val="95000"/>
              </a:lnSpc>
              <a:spcBef>
                <a:spcPts val="0"/>
              </a:spcBef>
              <a:spcAft>
                <a:spcPts val="0"/>
              </a:spcAft>
              <a:buNone/>
            </a:pPr>
            <a:r>
              <a:rPr lang="en" sz="1100"/>
              <a:t>Checkout</a:t>
            </a:r>
            <a:endParaRPr sz="1100"/>
          </a:p>
          <a:p>
            <a:pPr indent="0" lvl="0" marL="0" rtl="0" algn="l">
              <a:lnSpc>
                <a:spcPct val="95000"/>
              </a:lnSpc>
              <a:spcBef>
                <a:spcPts val="0"/>
              </a:spcBef>
              <a:spcAft>
                <a:spcPts val="0"/>
              </a:spcAft>
              <a:buNone/>
            </a:pPr>
            <a:r>
              <a:rPr lang="en" sz="1100"/>
              <a:t>Timeframe</a:t>
            </a:r>
            <a:endParaRPr sz="1100"/>
          </a:p>
          <a:p>
            <a:pPr indent="0" lvl="0" marL="0" rtl="0" algn="l">
              <a:lnSpc>
                <a:spcPct val="95000"/>
              </a:lnSpc>
              <a:spcBef>
                <a:spcPts val="0"/>
              </a:spcBef>
              <a:spcAft>
                <a:spcPts val="0"/>
              </a:spcAft>
              <a:buNone/>
            </a:pPr>
            <a:r>
              <a:rPr lang="en" sz="1100"/>
              <a:t>Payment</a:t>
            </a:r>
            <a:endParaRPr sz="1100"/>
          </a:p>
          <a:p>
            <a:pPr indent="0" lvl="0" marL="0" rtl="0" algn="l">
              <a:lnSpc>
                <a:spcPct val="95000"/>
              </a:lnSpc>
              <a:spcBef>
                <a:spcPts val="0"/>
              </a:spcBef>
              <a:spcAft>
                <a:spcPts val="0"/>
              </a:spcAft>
              <a:buNone/>
            </a:pPr>
            <a:r>
              <a:rPr lang="en" sz="1100"/>
              <a:t>Confirmation</a:t>
            </a:r>
            <a:endParaRPr sz="1100"/>
          </a:p>
          <a:p>
            <a:pPr indent="0" lvl="0" marL="0" rtl="0" algn="l">
              <a:lnSpc>
                <a:spcPct val="95000"/>
              </a:lnSpc>
              <a:spcBef>
                <a:spcPts val="0"/>
              </a:spcBef>
              <a:spcAft>
                <a:spcPts val="0"/>
              </a:spcAft>
              <a:buNone/>
            </a:pPr>
            <a:r>
              <a:rPr lang="en" sz="1100"/>
              <a:t>Automatic returns after the end return date</a:t>
            </a:r>
            <a:endParaRPr sz="1100"/>
          </a:p>
          <a:p>
            <a:pPr indent="0" lvl="0" marL="0" rtl="0" algn="l">
              <a:spcBef>
                <a:spcPts val="0"/>
              </a:spcBef>
              <a:spcAft>
                <a:spcPts val="0"/>
              </a:spcAft>
              <a:buNone/>
            </a:pPr>
            <a:r>
              <a:t/>
            </a:r>
            <a:endParaRPr sz="700">
              <a:latin typeface="Calibri"/>
              <a:ea typeface="Calibri"/>
              <a:cs typeface="Calibri"/>
              <a:sym typeface="Calibri"/>
            </a:endParaRPr>
          </a:p>
        </p:txBody>
      </p:sp>
      <p:sp>
        <p:nvSpPr>
          <p:cNvPr id="138" name="Google Shape;138;p14"/>
          <p:cNvSpPr txBox="1"/>
          <p:nvPr/>
        </p:nvSpPr>
        <p:spPr>
          <a:xfrm>
            <a:off x="5691150" y="1800200"/>
            <a:ext cx="3297600" cy="28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Calibri"/>
                <a:ea typeface="Calibri"/>
                <a:cs typeface="Calibri"/>
                <a:sym typeface="Calibri"/>
              </a:rPr>
              <a:t>Risk Management</a:t>
            </a:r>
            <a:endParaRPr b="1" u="sng">
              <a:latin typeface="Calibri"/>
              <a:ea typeface="Calibri"/>
              <a:cs typeface="Calibri"/>
              <a:sym typeface="Calibri"/>
            </a:endParaRPr>
          </a:p>
          <a:p>
            <a:pPr indent="0" lvl="0" marL="0" rtl="0" algn="l">
              <a:lnSpc>
                <a:spcPct val="115000"/>
              </a:lnSpc>
              <a:spcBef>
                <a:spcPts val="0"/>
              </a:spcBef>
              <a:spcAft>
                <a:spcPts val="0"/>
              </a:spcAft>
              <a:buNone/>
            </a:pPr>
            <a:r>
              <a:rPr lang="en" sz="1300"/>
              <a:t>The highest priority risks that we decided were Not enough time for testing and not familiar with the programming language. Some of the lowest priority risks were Improper planning, Duplicate work, Loss of a member, and improper management skills. </a:t>
            </a:r>
            <a:endParaRPr sz="1600">
              <a:latin typeface="Lato"/>
              <a:ea typeface="Lato"/>
              <a:cs typeface="Lato"/>
              <a:sym typeface="Lato"/>
            </a:endParaRPr>
          </a:p>
          <a:p>
            <a:pPr indent="0" lvl="0" marL="0" rtl="0" algn="l">
              <a:spcBef>
                <a:spcPts val="0"/>
              </a:spcBef>
              <a:spcAft>
                <a:spcPts val="0"/>
              </a:spcAft>
              <a:buNone/>
            </a:pPr>
            <a:r>
              <a:t/>
            </a:r>
            <a:endParaRPr b="1" u="sng">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193600" y="227775"/>
            <a:ext cx="7505700" cy="52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Testing(cont)</a:t>
            </a:r>
            <a:endParaRPr/>
          </a:p>
        </p:txBody>
      </p:sp>
      <p:sp>
        <p:nvSpPr>
          <p:cNvPr id="282" name="Google Shape;282;p32"/>
          <p:cNvSpPr txBox="1"/>
          <p:nvPr/>
        </p:nvSpPr>
        <p:spPr>
          <a:xfrm>
            <a:off x="309150" y="756975"/>
            <a:ext cx="1714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Automated Testing:</a:t>
            </a:r>
            <a:endParaRPr>
              <a:latin typeface="Calibri"/>
              <a:ea typeface="Calibri"/>
              <a:cs typeface="Calibri"/>
              <a:sym typeface="Calibri"/>
            </a:endParaRPr>
          </a:p>
        </p:txBody>
      </p:sp>
      <p:pic>
        <p:nvPicPr>
          <p:cNvPr id="283" name="Google Shape;283;p32"/>
          <p:cNvPicPr preferRelativeResize="0"/>
          <p:nvPr/>
        </p:nvPicPr>
        <p:blipFill>
          <a:blip r:embed="rId3">
            <a:alphaModFix/>
          </a:blip>
          <a:stretch>
            <a:fillRect/>
          </a:stretch>
        </p:blipFill>
        <p:spPr>
          <a:xfrm>
            <a:off x="309150" y="1171875"/>
            <a:ext cx="2349850" cy="1458525"/>
          </a:xfrm>
          <a:prstGeom prst="rect">
            <a:avLst/>
          </a:prstGeom>
          <a:noFill/>
          <a:ln cap="flat" cmpd="sng" w="25400">
            <a:solidFill>
              <a:srgbClr val="000000"/>
            </a:solidFill>
            <a:prstDash val="solid"/>
            <a:miter lim="8000"/>
            <a:headEnd len="sm" w="sm" type="none"/>
            <a:tailEnd len="sm" w="sm" type="none"/>
          </a:ln>
        </p:spPr>
      </p:pic>
      <p:sp>
        <p:nvSpPr>
          <p:cNvPr id="284" name="Google Shape;284;p32"/>
          <p:cNvSpPr txBox="1"/>
          <p:nvPr/>
        </p:nvSpPr>
        <p:spPr>
          <a:xfrm>
            <a:off x="309150" y="2623800"/>
            <a:ext cx="22242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Passes Selenium test for Google Email ID</a:t>
            </a:r>
            <a:endParaRPr sz="900">
              <a:latin typeface="Calibri"/>
              <a:ea typeface="Calibri"/>
              <a:cs typeface="Calibri"/>
              <a:sym typeface="Calibri"/>
            </a:endParaRPr>
          </a:p>
        </p:txBody>
      </p:sp>
      <p:pic>
        <p:nvPicPr>
          <p:cNvPr id="285" name="Google Shape;285;p32"/>
          <p:cNvPicPr preferRelativeResize="0"/>
          <p:nvPr/>
        </p:nvPicPr>
        <p:blipFill>
          <a:blip r:embed="rId4">
            <a:alphaModFix/>
          </a:blip>
          <a:stretch>
            <a:fillRect/>
          </a:stretch>
        </p:blipFill>
        <p:spPr>
          <a:xfrm>
            <a:off x="309150" y="2886375"/>
            <a:ext cx="3026664" cy="2004375"/>
          </a:xfrm>
          <a:prstGeom prst="rect">
            <a:avLst/>
          </a:prstGeom>
          <a:noFill/>
          <a:ln>
            <a:noFill/>
          </a:ln>
        </p:spPr>
      </p:pic>
      <p:pic>
        <p:nvPicPr>
          <p:cNvPr id="286" name="Google Shape;286;p32"/>
          <p:cNvPicPr preferRelativeResize="0"/>
          <p:nvPr/>
        </p:nvPicPr>
        <p:blipFill>
          <a:blip r:embed="rId5">
            <a:alphaModFix/>
          </a:blip>
          <a:stretch>
            <a:fillRect/>
          </a:stretch>
        </p:blipFill>
        <p:spPr>
          <a:xfrm>
            <a:off x="3222102" y="2547650"/>
            <a:ext cx="2960722" cy="2343100"/>
          </a:xfrm>
          <a:prstGeom prst="rect">
            <a:avLst/>
          </a:prstGeom>
          <a:noFill/>
          <a:ln>
            <a:noFill/>
          </a:ln>
        </p:spPr>
      </p:pic>
      <p:pic>
        <p:nvPicPr>
          <p:cNvPr id="287" name="Google Shape;287;p32"/>
          <p:cNvPicPr preferRelativeResize="0"/>
          <p:nvPr/>
        </p:nvPicPr>
        <p:blipFill>
          <a:blip r:embed="rId6">
            <a:alphaModFix/>
          </a:blip>
          <a:stretch>
            <a:fillRect/>
          </a:stretch>
        </p:blipFill>
        <p:spPr>
          <a:xfrm>
            <a:off x="3521675" y="871763"/>
            <a:ext cx="5411763" cy="1561100"/>
          </a:xfrm>
          <a:prstGeom prst="rect">
            <a:avLst/>
          </a:prstGeom>
          <a:noFill/>
          <a:ln>
            <a:noFill/>
          </a:ln>
        </p:spPr>
      </p:pic>
      <p:sp>
        <p:nvSpPr>
          <p:cNvPr id="288" name="Google Shape;288;p32"/>
          <p:cNvSpPr txBox="1"/>
          <p:nvPr/>
        </p:nvSpPr>
        <p:spPr>
          <a:xfrm>
            <a:off x="4479325" y="440200"/>
            <a:ext cx="28422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Functional Testing:</a:t>
            </a:r>
            <a:endParaRPr>
              <a:latin typeface="Calibri"/>
              <a:ea typeface="Calibri"/>
              <a:cs typeface="Calibri"/>
              <a:sym typeface="Calibri"/>
            </a:endParaRPr>
          </a:p>
        </p:txBody>
      </p:sp>
      <p:sp>
        <p:nvSpPr>
          <p:cNvPr id="289" name="Google Shape;289;p32"/>
          <p:cNvSpPr txBox="1"/>
          <p:nvPr/>
        </p:nvSpPr>
        <p:spPr>
          <a:xfrm>
            <a:off x="7058800" y="2370050"/>
            <a:ext cx="17145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User Reg, Login, Update- Pytest</a:t>
            </a:r>
            <a:endParaRPr sz="1000">
              <a:latin typeface="Calibri"/>
              <a:ea typeface="Calibri"/>
              <a:cs typeface="Calibri"/>
              <a:sym typeface="Calibri"/>
            </a:endParaRPr>
          </a:p>
        </p:txBody>
      </p:sp>
      <p:pic>
        <p:nvPicPr>
          <p:cNvPr id="290" name="Google Shape;290;p32"/>
          <p:cNvPicPr preferRelativeResize="0"/>
          <p:nvPr/>
        </p:nvPicPr>
        <p:blipFill>
          <a:blip r:embed="rId7">
            <a:alphaModFix/>
          </a:blip>
          <a:stretch>
            <a:fillRect/>
          </a:stretch>
        </p:blipFill>
        <p:spPr>
          <a:xfrm>
            <a:off x="6264775" y="2801400"/>
            <a:ext cx="2170546" cy="208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448450" y="274100"/>
            <a:ext cx="7505700" cy="62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Testing(cont)</a:t>
            </a:r>
            <a:endParaRPr/>
          </a:p>
        </p:txBody>
      </p:sp>
      <p:pic>
        <p:nvPicPr>
          <p:cNvPr id="296" name="Google Shape;296;p33"/>
          <p:cNvPicPr preferRelativeResize="0"/>
          <p:nvPr/>
        </p:nvPicPr>
        <p:blipFill rotWithShape="1">
          <a:blip r:embed="rId3">
            <a:alphaModFix/>
          </a:blip>
          <a:srcRect b="3759" l="0" r="0" t="26232"/>
          <a:stretch/>
        </p:blipFill>
        <p:spPr>
          <a:xfrm>
            <a:off x="448450" y="1112250"/>
            <a:ext cx="5943600" cy="1200150"/>
          </a:xfrm>
          <a:prstGeom prst="rect">
            <a:avLst/>
          </a:prstGeom>
          <a:noFill/>
          <a:ln>
            <a:noFill/>
          </a:ln>
        </p:spPr>
      </p:pic>
      <p:pic>
        <p:nvPicPr>
          <p:cNvPr id="297" name="Google Shape;297;p33"/>
          <p:cNvPicPr preferRelativeResize="0"/>
          <p:nvPr/>
        </p:nvPicPr>
        <p:blipFill>
          <a:blip r:embed="rId4">
            <a:alphaModFix/>
          </a:blip>
          <a:stretch>
            <a:fillRect/>
          </a:stretch>
        </p:blipFill>
        <p:spPr>
          <a:xfrm>
            <a:off x="2960000" y="2312400"/>
            <a:ext cx="3873765" cy="2613550"/>
          </a:xfrm>
          <a:prstGeom prst="rect">
            <a:avLst/>
          </a:prstGeom>
          <a:noFill/>
          <a:ln>
            <a:noFill/>
          </a:ln>
        </p:spPr>
      </p:pic>
      <p:sp>
        <p:nvSpPr>
          <p:cNvPr id="298" name="Google Shape;298;p33"/>
          <p:cNvSpPr txBox="1"/>
          <p:nvPr/>
        </p:nvSpPr>
        <p:spPr>
          <a:xfrm>
            <a:off x="448450" y="826350"/>
            <a:ext cx="12666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Unit Testing</a:t>
            </a:r>
            <a:endParaRPr>
              <a:latin typeface="Calibri"/>
              <a:ea typeface="Calibri"/>
              <a:cs typeface="Calibri"/>
              <a:sym typeface="Calibri"/>
            </a:endParaRPr>
          </a:p>
        </p:txBody>
      </p:sp>
      <p:sp>
        <p:nvSpPr>
          <p:cNvPr id="299" name="Google Shape;299;p33"/>
          <p:cNvSpPr txBox="1"/>
          <p:nvPr/>
        </p:nvSpPr>
        <p:spPr>
          <a:xfrm>
            <a:off x="448450" y="2315775"/>
            <a:ext cx="3012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-Testing the User Database Table:</a:t>
            </a:r>
            <a:endParaRPr sz="12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525175" y="227775"/>
            <a:ext cx="7505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a:t>
            </a:r>
            <a:r>
              <a:rPr lang="en"/>
              <a:t> Metrics </a:t>
            </a:r>
            <a:endParaRPr/>
          </a:p>
          <a:p>
            <a:pPr indent="0" lvl="0" marL="0" rtl="0" algn="l">
              <a:spcBef>
                <a:spcPts val="0"/>
              </a:spcBef>
              <a:spcAft>
                <a:spcPts val="0"/>
              </a:spcAft>
              <a:buNone/>
            </a:pPr>
            <a:r>
              <a:t/>
            </a:r>
            <a:endParaRPr/>
          </a:p>
        </p:txBody>
      </p:sp>
      <p:sp>
        <p:nvSpPr>
          <p:cNvPr id="305" name="Google Shape;305;p34"/>
          <p:cNvSpPr txBox="1"/>
          <p:nvPr/>
        </p:nvSpPr>
        <p:spPr>
          <a:xfrm>
            <a:off x="525175" y="865100"/>
            <a:ext cx="1799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Database Tables:</a:t>
            </a:r>
            <a:endParaRPr>
              <a:latin typeface="Calibri"/>
              <a:ea typeface="Calibri"/>
              <a:cs typeface="Calibri"/>
              <a:sym typeface="Calibri"/>
            </a:endParaRPr>
          </a:p>
        </p:txBody>
      </p:sp>
      <p:pic>
        <p:nvPicPr>
          <p:cNvPr id="306" name="Google Shape;306;p34"/>
          <p:cNvPicPr preferRelativeResize="0"/>
          <p:nvPr/>
        </p:nvPicPr>
        <p:blipFill>
          <a:blip r:embed="rId3">
            <a:alphaModFix/>
          </a:blip>
          <a:stretch>
            <a:fillRect/>
          </a:stretch>
        </p:blipFill>
        <p:spPr>
          <a:xfrm>
            <a:off x="584900" y="1197200"/>
            <a:ext cx="2989425" cy="1104250"/>
          </a:xfrm>
          <a:prstGeom prst="rect">
            <a:avLst/>
          </a:prstGeom>
          <a:noFill/>
          <a:ln>
            <a:noFill/>
          </a:ln>
        </p:spPr>
      </p:pic>
      <p:sp>
        <p:nvSpPr>
          <p:cNvPr id="307" name="Google Shape;307;p34"/>
          <p:cNvSpPr txBox="1"/>
          <p:nvPr/>
        </p:nvSpPr>
        <p:spPr>
          <a:xfrm>
            <a:off x="3954175" y="865100"/>
            <a:ext cx="15522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Api Metrics:</a:t>
            </a:r>
            <a:endParaRPr>
              <a:latin typeface="Calibri"/>
              <a:ea typeface="Calibri"/>
              <a:cs typeface="Calibri"/>
              <a:sym typeface="Calibri"/>
            </a:endParaRPr>
          </a:p>
        </p:txBody>
      </p:sp>
      <p:pic>
        <p:nvPicPr>
          <p:cNvPr id="308" name="Google Shape;308;p34"/>
          <p:cNvPicPr preferRelativeResize="0"/>
          <p:nvPr/>
        </p:nvPicPr>
        <p:blipFill>
          <a:blip r:embed="rId4">
            <a:alphaModFix/>
          </a:blip>
          <a:stretch>
            <a:fillRect/>
          </a:stretch>
        </p:blipFill>
        <p:spPr>
          <a:xfrm>
            <a:off x="4939225" y="1004250"/>
            <a:ext cx="3284450" cy="1976801"/>
          </a:xfrm>
          <a:prstGeom prst="rect">
            <a:avLst/>
          </a:prstGeom>
          <a:noFill/>
          <a:ln>
            <a:noFill/>
          </a:ln>
        </p:spPr>
      </p:pic>
      <p:sp>
        <p:nvSpPr>
          <p:cNvPr id="309" name="Google Shape;309;p34"/>
          <p:cNvSpPr txBox="1"/>
          <p:nvPr/>
        </p:nvSpPr>
        <p:spPr>
          <a:xfrm>
            <a:off x="525175" y="2386400"/>
            <a:ext cx="16140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Test Pass Rate:</a:t>
            </a:r>
            <a:endParaRPr>
              <a:latin typeface="Calibri"/>
              <a:ea typeface="Calibri"/>
              <a:cs typeface="Calibri"/>
              <a:sym typeface="Calibri"/>
            </a:endParaRPr>
          </a:p>
        </p:txBody>
      </p:sp>
      <p:pic>
        <p:nvPicPr>
          <p:cNvPr id="310" name="Google Shape;310;p34"/>
          <p:cNvPicPr preferRelativeResize="0"/>
          <p:nvPr/>
        </p:nvPicPr>
        <p:blipFill>
          <a:blip r:embed="rId5">
            <a:alphaModFix/>
          </a:blip>
          <a:stretch>
            <a:fillRect/>
          </a:stretch>
        </p:blipFill>
        <p:spPr>
          <a:xfrm>
            <a:off x="584900" y="2726350"/>
            <a:ext cx="3369276" cy="20251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411375" y="243200"/>
            <a:ext cx="7505700" cy="60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Coverage/Github Metrics </a:t>
            </a:r>
            <a:endParaRPr/>
          </a:p>
        </p:txBody>
      </p:sp>
      <p:pic>
        <p:nvPicPr>
          <p:cNvPr id="316" name="Google Shape;316;p35"/>
          <p:cNvPicPr preferRelativeResize="0"/>
          <p:nvPr/>
        </p:nvPicPr>
        <p:blipFill>
          <a:blip r:embed="rId3">
            <a:alphaModFix/>
          </a:blip>
          <a:stretch>
            <a:fillRect/>
          </a:stretch>
        </p:blipFill>
        <p:spPr>
          <a:xfrm>
            <a:off x="411375" y="1903675"/>
            <a:ext cx="2152650" cy="1771650"/>
          </a:xfrm>
          <a:prstGeom prst="rect">
            <a:avLst/>
          </a:prstGeom>
          <a:noFill/>
          <a:ln>
            <a:noFill/>
          </a:ln>
        </p:spPr>
      </p:pic>
      <p:pic>
        <p:nvPicPr>
          <p:cNvPr id="317" name="Google Shape;317;p35"/>
          <p:cNvPicPr preferRelativeResize="0"/>
          <p:nvPr/>
        </p:nvPicPr>
        <p:blipFill>
          <a:blip r:embed="rId4">
            <a:alphaModFix/>
          </a:blip>
          <a:stretch>
            <a:fillRect/>
          </a:stretch>
        </p:blipFill>
        <p:spPr>
          <a:xfrm>
            <a:off x="411375" y="1294075"/>
            <a:ext cx="1390650" cy="609600"/>
          </a:xfrm>
          <a:prstGeom prst="rect">
            <a:avLst/>
          </a:prstGeom>
          <a:noFill/>
          <a:ln>
            <a:noFill/>
          </a:ln>
        </p:spPr>
      </p:pic>
      <p:pic>
        <p:nvPicPr>
          <p:cNvPr id="318" name="Google Shape;318;p35"/>
          <p:cNvPicPr preferRelativeResize="0"/>
          <p:nvPr/>
        </p:nvPicPr>
        <p:blipFill>
          <a:blip r:embed="rId5">
            <a:alphaModFix/>
          </a:blip>
          <a:stretch>
            <a:fillRect/>
          </a:stretch>
        </p:blipFill>
        <p:spPr>
          <a:xfrm>
            <a:off x="2705625" y="1243400"/>
            <a:ext cx="3611775" cy="2289501"/>
          </a:xfrm>
          <a:prstGeom prst="rect">
            <a:avLst/>
          </a:prstGeom>
          <a:noFill/>
          <a:ln>
            <a:noFill/>
          </a:ln>
        </p:spPr>
      </p:pic>
      <p:sp>
        <p:nvSpPr>
          <p:cNvPr id="319" name="Google Shape;319;p35"/>
          <p:cNvSpPr txBox="1"/>
          <p:nvPr/>
        </p:nvSpPr>
        <p:spPr>
          <a:xfrm>
            <a:off x="411375" y="984300"/>
            <a:ext cx="1799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92 Merges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20" name="Google Shape;320;p35"/>
          <p:cNvPicPr preferRelativeResize="0"/>
          <p:nvPr/>
        </p:nvPicPr>
        <p:blipFill>
          <a:blip r:embed="rId6">
            <a:alphaModFix/>
          </a:blip>
          <a:stretch>
            <a:fillRect/>
          </a:stretch>
        </p:blipFill>
        <p:spPr>
          <a:xfrm>
            <a:off x="2705625" y="3778001"/>
            <a:ext cx="4752975" cy="866775"/>
          </a:xfrm>
          <a:prstGeom prst="rect">
            <a:avLst/>
          </a:prstGeom>
          <a:noFill/>
          <a:ln>
            <a:noFill/>
          </a:ln>
        </p:spPr>
      </p:pic>
      <p:sp>
        <p:nvSpPr>
          <p:cNvPr id="321" name="Google Shape;321;p35"/>
          <p:cNvSpPr txBox="1"/>
          <p:nvPr/>
        </p:nvSpPr>
        <p:spPr>
          <a:xfrm>
            <a:off x="2705625" y="3471125"/>
            <a:ext cx="23631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Merge Conflicts/ Merge Resolutions</a:t>
            </a:r>
            <a:endParaRPr sz="1100">
              <a:latin typeface="Calibri"/>
              <a:ea typeface="Calibri"/>
              <a:cs typeface="Calibri"/>
              <a:sym typeface="Calibri"/>
            </a:endParaRPr>
          </a:p>
        </p:txBody>
      </p:sp>
      <p:sp>
        <p:nvSpPr>
          <p:cNvPr id="322" name="Google Shape;322;p35"/>
          <p:cNvSpPr txBox="1"/>
          <p:nvPr/>
        </p:nvSpPr>
        <p:spPr>
          <a:xfrm>
            <a:off x="2705625" y="959300"/>
            <a:ext cx="19926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Code Frequency</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a:t>
            </a:r>
            <a:endParaRPr/>
          </a:p>
        </p:txBody>
      </p:sp>
      <p:sp>
        <p:nvSpPr>
          <p:cNvPr id="328" name="Google Shape;328;p36"/>
          <p:cNvSpPr txBox="1"/>
          <p:nvPr>
            <p:ph idx="1" type="body"/>
          </p:nvPr>
        </p:nvSpPr>
        <p:spPr>
          <a:xfrm>
            <a:off x="819150" y="1800200"/>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1000"/>
              </a:spcBef>
              <a:spcAft>
                <a:spcPts val="0"/>
              </a:spcAft>
              <a:buNone/>
            </a:pPr>
            <a:r>
              <a:t/>
            </a:r>
            <a:endParaRPr sz="3289">
              <a:solidFill>
                <a:srgbClr val="000000"/>
              </a:solidFill>
            </a:endParaRPr>
          </a:p>
          <a:p>
            <a:pPr indent="-304800" lvl="0" marL="457200" rtl="0" algn="l">
              <a:spcBef>
                <a:spcPts val="1000"/>
              </a:spcBef>
              <a:spcAft>
                <a:spcPts val="0"/>
              </a:spcAft>
              <a:buClr>
                <a:srgbClr val="000000"/>
              </a:buClr>
              <a:buSzPct val="100000"/>
              <a:buChar char="●"/>
            </a:pPr>
            <a:r>
              <a:rPr lang="en" sz="4800">
                <a:solidFill>
                  <a:srgbClr val="000000"/>
                </a:solidFill>
              </a:rPr>
              <a:t>Bcrypt</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Hashing password and stored to database</a:t>
            </a:r>
            <a:endParaRPr sz="4800">
              <a:solidFill>
                <a:srgbClr val="000000"/>
              </a:solidFill>
            </a:endParaRPr>
          </a:p>
          <a:p>
            <a:pPr indent="-304800" lvl="0" marL="457200" rtl="0" algn="l">
              <a:spcBef>
                <a:spcPts val="0"/>
              </a:spcBef>
              <a:spcAft>
                <a:spcPts val="0"/>
              </a:spcAft>
              <a:buClr>
                <a:srgbClr val="000000"/>
              </a:buClr>
              <a:buSzPct val="100000"/>
              <a:buChar char="●"/>
            </a:pPr>
            <a:r>
              <a:rPr lang="en" sz="4800">
                <a:solidFill>
                  <a:srgbClr val="000000"/>
                </a:solidFill>
              </a:rPr>
              <a:t>Google Authentication</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Server side authentication handled by Google’s robust security</a:t>
            </a:r>
            <a:endParaRPr sz="4800">
              <a:solidFill>
                <a:srgbClr val="000000"/>
              </a:solidFill>
            </a:endParaRPr>
          </a:p>
          <a:p>
            <a:pPr indent="-304800" lvl="0" marL="457200" rtl="0" algn="l">
              <a:spcBef>
                <a:spcPts val="0"/>
              </a:spcBef>
              <a:spcAft>
                <a:spcPts val="0"/>
              </a:spcAft>
              <a:buClr>
                <a:srgbClr val="000000"/>
              </a:buClr>
              <a:buSzPct val="100000"/>
              <a:buChar char="●"/>
            </a:pPr>
            <a:r>
              <a:rPr lang="en" sz="4800">
                <a:solidFill>
                  <a:srgbClr val="000000"/>
                </a:solidFill>
              </a:rPr>
              <a:t>User and Checkout Validation</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User input validated for each field</a:t>
            </a:r>
            <a:endParaRPr sz="4800">
              <a:solidFill>
                <a:srgbClr val="000000"/>
              </a:solidFill>
            </a:endParaRPr>
          </a:p>
          <a:p>
            <a:pPr indent="-304800" lvl="0" marL="457200" rtl="0" algn="l">
              <a:spcBef>
                <a:spcPts val="0"/>
              </a:spcBef>
              <a:spcAft>
                <a:spcPts val="0"/>
              </a:spcAft>
              <a:buClr>
                <a:srgbClr val="000000"/>
              </a:buClr>
              <a:buSzPct val="100000"/>
              <a:buChar char="●"/>
            </a:pPr>
            <a:r>
              <a:rPr lang="en" sz="4800">
                <a:solidFill>
                  <a:srgbClr val="000000"/>
                </a:solidFill>
              </a:rPr>
              <a:t>Password Validation</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Password validated to follow criteria</a:t>
            </a:r>
            <a:endParaRPr sz="4800">
              <a:solidFill>
                <a:srgbClr val="000000"/>
              </a:solidFill>
            </a:endParaRPr>
          </a:p>
          <a:p>
            <a:pPr indent="-304800" lvl="0" marL="457200" rtl="0" algn="l">
              <a:spcBef>
                <a:spcPts val="0"/>
              </a:spcBef>
              <a:spcAft>
                <a:spcPts val="0"/>
              </a:spcAft>
              <a:buClr>
                <a:srgbClr val="000000"/>
              </a:buClr>
              <a:buSzPct val="100000"/>
              <a:buChar char="●"/>
            </a:pPr>
            <a:r>
              <a:rPr lang="en" sz="4800">
                <a:solidFill>
                  <a:srgbClr val="000000"/>
                </a:solidFill>
              </a:rPr>
              <a:t>Logout and ending session</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When User logs out, their session is ended and data cannot be retrieved unless logged in again</a:t>
            </a:r>
            <a:endParaRPr sz="4800">
              <a:solidFill>
                <a:srgbClr val="000000"/>
              </a:solidFill>
            </a:endParaRPr>
          </a:p>
          <a:p>
            <a:pPr indent="-304800" lvl="0" marL="457200" rtl="0" algn="l">
              <a:spcBef>
                <a:spcPts val="0"/>
              </a:spcBef>
              <a:spcAft>
                <a:spcPts val="0"/>
              </a:spcAft>
              <a:buClr>
                <a:srgbClr val="000000"/>
              </a:buClr>
              <a:buSzPct val="100000"/>
              <a:buChar char="●"/>
            </a:pPr>
            <a:r>
              <a:rPr lang="en" sz="4800">
                <a:solidFill>
                  <a:srgbClr val="000000"/>
                </a:solidFill>
              </a:rPr>
              <a:t>Routing</a:t>
            </a:r>
            <a:endParaRPr sz="4800">
              <a:solidFill>
                <a:srgbClr val="000000"/>
              </a:solidFill>
            </a:endParaRPr>
          </a:p>
          <a:p>
            <a:pPr indent="-304800" lvl="1" marL="914400" rtl="0" algn="l">
              <a:spcBef>
                <a:spcPts val="0"/>
              </a:spcBef>
              <a:spcAft>
                <a:spcPts val="0"/>
              </a:spcAft>
              <a:buClr>
                <a:srgbClr val="000000"/>
              </a:buClr>
              <a:buSzPct val="100000"/>
              <a:buChar char="○"/>
            </a:pPr>
            <a:r>
              <a:rPr lang="en" sz="4800">
                <a:solidFill>
                  <a:srgbClr val="000000"/>
                </a:solidFill>
              </a:rPr>
              <a:t>User can only access certain pages after logging in</a:t>
            </a:r>
            <a:endParaRPr sz="4800">
              <a:solidFill>
                <a:srgbClr val="000000"/>
              </a:solidFill>
            </a:endParaRPr>
          </a:p>
          <a:p>
            <a:pPr indent="0" lvl="0" marL="0" rtl="0" algn="l">
              <a:spcBef>
                <a:spcPts val="1000"/>
              </a:spcBef>
              <a:spcAft>
                <a:spcPts val="1200"/>
              </a:spcAft>
              <a:buNone/>
            </a:pPr>
            <a:r>
              <a:t/>
            </a:r>
            <a:endParaRPr sz="1600">
              <a:solidFill>
                <a:srgbClr val="000000"/>
              </a:solidFill>
            </a:endParaRPr>
          </a:p>
        </p:txBody>
      </p:sp>
      <p:pic>
        <p:nvPicPr>
          <p:cNvPr id="329" name="Google Shape;329;p36"/>
          <p:cNvPicPr preferRelativeResize="0"/>
          <p:nvPr/>
        </p:nvPicPr>
        <p:blipFill>
          <a:blip r:embed="rId3">
            <a:alphaModFix/>
          </a:blip>
          <a:stretch>
            <a:fillRect/>
          </a:stretch>
        </p:blipFill>
        <p:spPr>
          <a:xfrm>
            <a:off x="6699375" y="592475"/>
            <a:ext cx="1580001" cy="1580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552950" y="304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Deployment - Heroku</a:t>
            </a:r>
            <a:endParaRPr/>
          </a:p>
        </p:txBody>
      </p:sp>
      <p:sp>
        <p:nvSpPr>
          <p:cNvPr id="335" name="Google Shape;335;p37"/>
          <p:cNvSpPr txBox="1"/>
          <p:nvPr>
            <p:ph idx="1" type="body"/>
          </p:nvPr>
        </p:nvSpPr>
        <p:spPr>
          <a:xfrm>
            <a:off x="407000" y="2234375"/>
            <a:ext cx="8274300" cy="24480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Issues arose during deployment that were not </a:t>
            </a:r>
            <a:r>
              <a:rPr lang="en" sz="1600">
                <a:solidFill>
                  <a:srgbClr val="000000"/>
                </a:solidFill>
              </a:rPr>
              <a:t>foreseen until the last iteration while working on Netlify so we switched to Heroku.</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were able to work on getting the app hosted on Heroku. To access the link </a:t>
            </a:r>
            <a:r>
              <a:rPr lang="en" sz="1600" u="sng">
                <a:solidFill>
                  <a:schemeClr val="hlink"/>
                </a:solidFill>
                <a:hlinkClick r:id="rId3"/>
              </a:rPr>
              <a:t>click here</a:t>
            </a:r>
            <a:r>
              <a:rPr lang="en" sz="1600">
                <a:solidFill>
                  <a:srgbClr val="000000"/>
                </a:solidFill>
              </a:rPr>
              <a:t>.</a:t>
            </a:r>
            <a:endParaRPr sz="1600">
              <a:solidFill>
                <a:srgbClr val="000000"/>
              </a:solidFill>
            </a:endParaRPr>
          </a:p>
          <a:p>
            <a:pPr indent="0" lvl="0" marL="0" rtl="0" algn="just">
              <a:spcBef>
                <a:spcPts val="1000"/>
              </a:spcBef>
              <a:spcAft>
                <a:spcPts val="1000"/>
              </a:spcAft>
              <a:buNone/>
            </a:pPr>
            <a:r>
              <a:rPr i="1" lang="en" sz="1167">
                <a:solidFill>
                  <a:srgbClr val="000000"/>
                </a:solidFill>
              </a:rPr>
              <a:t>Lesson Take away: Hosting on a platform should have been done iteratively from Iteration 1, and continuous deployment and continuous integration should have been employed for this aspect of our team project. Heroku(not free) has functionality to continue to adjust the hosted project as more merges to main were conducted through each iteration. For a long time we were unable to successfully deploy our Project onto Heroku until the very end when we made it work.</a:t>
            </a:r>
            <a:r>
              <a:rPr i="1" lang="en" sz="1600">
                <a:solidFill>
                  <a:srgbClr val="000000"/>
                </a:solidFill>
              </a:rPr>
              <a:t> </a:t>
            </a:r>
            <a:endParaRPr sz="1600">
              <a:solidFill>
                <a:srgbClr val="000000"/>
              </a:solidFill>
            </a:endParaRPr>
          </a:p>
        </p:txBody>
      </p:sp>
      <p:pic>
        <p:nvPicPr>
          <p:cNvPr id="336" name="Google Shape;336;p37"/>
          <p:cNvPicPr preferRelativeResize="0"/>
          <p:nvPr/>
        </p:nvPicPr>
        <p:blipFill>
          <a:blip r:embed="rId4">
            <a:alphaModFix/>
          </a:blip>
          <a:stretch>
            <a:fillRect/>
          </a:stretch>
        </p:blipFill>
        <p:spPr>
          <a:xfrm>
            <a:off x="4648950" y="1068863"/>
            <a:ext cx="1182675" cy="1182675"/>
          </a:xfrm>
          <a:prstGeom prst="rect">
            <a:avLst/>
          </a:prstGeom>
          <a:noFill/>
          <a:ln>
            <a:noFill/>
          </a:ln>
        </p:spPr>
      </p:pic>
      <p:pic>
        <p:nvPicPr>
          <p:cNvPr id="337" name="Google Shape;337;p37"/>
          <p:cNvPicPr preferRelativeResize="0"/>
          <p:nvPr/>
        </p:nvPicPr>
        <p:blipFill>
          <a:blip r:embed="rId5">
            <a:alphaModFix/>
          </a:blip>
          <a:stretch>
            <a:fillRect/>
          </a:stretch>
        </p:blipFill>
        <p:spPr>
          <a:xfrm>
            <a:off x="6469200" y="996588"/>
            <a:ext cx="1741300" cy="1327200"/>
          </a:xfrm>
          <a:prstGeom prst="rect">
            <a:avLst/>
          </a:prstGeom>
          <a:noFill/>
          <a:ln>
            <a:noFill/>
          </a:ln>
        </p:spPr>
      </p:pic>
      <p:sp>
        <p:nvSpPr>
          <p:cNvPr id="338" name="Google Shape;338;p37"/>
          <p:cNvSpPr/>
          <p:nvPr/>
        </p:nvSpPr>
        <p:spPr>
          <a:xfrm>
            <a:off x="5872800" y="1558500"/>
            <a:ext cx="540000" cy="203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9" name="Google Shape;339;p37"/>
          <p:cNvPicPr preferRelativeResize="0"/>
          <p:nvPr/>
        </p:nvPicPr>
        <p:blipFill>
          <a:blip r:embed="rId6">
            <a:alphaModFix/>
          </a:blip>
          <a:stretch>
            <a:fillRect/>
          </a:stretch>
        </p:blipFill>
        <p:spPr>
          <a:xfrm>
            <a:off x="3009000" y="907175"/>
            <a:ext cx="1327200" cy="1327200"/>
          </a:xfrm>
          <a:prstGeom prst="rect">
            <a:avLst/>
          </a:prstGeom>
          <a:noFill/>
          <a:ln>
            <a:noFill/>
          </a:ln>
        </p:spPr>
      </p:pic>
      <p:pic>
        <p:nvPicPr>
          <p:cNvPr id="340" name="Google Shape;340;p37"/>
          <p:cNvPicPr preferRelativeResize="0"/>
          <p:nvPr/>
        </p:nvPicPr>
        <p:blipFill>
          <a:blip r:embed="rId7">
            <a:alphaModFix/>
          </a:blip>
          <a:stretch>
            <a:fillRect/>
          </a:stretch>
        </p:blipFill>
        <p:spPr>
          <a:xfrm>
            <a:off x="281200" y="1187950"/>
            <a:ext cx="1875051" cy="765649"/>
          </a:xfrm>
          <a:prstGeom prst="rect">
            <a:avLst/>
          </a:prstGeom>
          <a:noFill/>
          <a:ln>
            <a:noFill/>
          </a:ln>
        </p:spPr>
      </p:pic>
      <p:sp>
        <p:nvSpPr>
          <p:cNvPr id="341" name="Google Shape;341;p37"/>
          <p:cNvSpPr/>
          <p:nvPr/>
        </p:nvSpPr>
        <p:spPr>
          <a:xfrm>
            <a:off x="2312625" y="1469075"/>
            <a:ext cx="540000" cy="203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42" name="Google Shape;342;p37"/>
          <p:cNvCxnSpPr/>
          <p:nvPr/>
        </p:nvCxnSpPr>
        <p:spPr>
          <a:xfrm>
            <a:off x="4533825" y="721300"/>
            <a:ext cx="8700" cy="1872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Configuration</a:t>
            </a:r>
            <a:endParaRPr/>
          </a:p>
        </p:txBody>
      </p:sp>
      <p:sp>
        <p:nvSpPr>
          <p:cNvPr id="348" name="Google Shape;348;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Help setup GitHub Desktop, IDE and other related dev tools, help </a:t>
            </a:r>
            <a:r>
              <a:rPr lang="en"/>
              <a:t>others</a:t>
            </a:r>
            <a:r>
              <a:rPr lang="en"/>
              <a:t> use these tools</a:t>
            </a:r>
            <a:endParaRPr/>
          </a:p>
          <a:p>
            <a:pPr indent="-311150" lvl="0" marL="457200" rtl="0" algn="l">
              <a:spcBef>
                <a:spcPts val="0"/>
              </a:spcBef>
              <a:spcAft>
                <a:spcPts val="0"/>
              </a:spcAft>
              <a:buSzPts val="1300"/>
              <a:buChar char="●"/>
            </a:pPr>
            <a:r>
              <a:rPr lang="en"/>
              <a:t>Jira was used as a means to communicate our feature requirements and track our progress</a:t>
            </a:r>
            <a:endParaRPr/>
          </a:p>
          <a:p>
            <a:pPr indent="-311150" lvl="0" marL="457200" rtl="0" algn="l">
              <a:spcBef>
                <a:spcPts val="0"/>
              </a:spcBef>
              <a:spcAft>
                <a:spcPts val="0"/>
              </a:spcAft>
              <a:buSzPts val="1300"/>
              <a:buChar char="●"/>
            </a:pPr>
            <a:r>
              <a:rPr lang="en"/>
              <a:t>Bootstrap in order to swiftly implement the visual of the website front end</a:t>
            </a:r>
            <a:endParaRPr/>
          </a:p>
          <a:p>
            <a:pPr indent="-311150" lvl="0" marL="457200" rtl="0" algn="l">
              <a:spcBef>
                <a:spcPts val="0"/>
              </a:spcBef>
              <a:spcAft>
                <a:spcPts val="0"/>
              </a:spcAft>
              <a:buSzPts val="1300"/>
              <a:buChar char="●"/>
            </a:pPr>
            <a:r>
              <a:rPr lang="en"/>
              <a:t>Google oauth 3.0 for login and registration</a:t>
            </a:r>
            <a:endParaRPr/>
          </a:p>
          <a:p>
            <a:pPr indent="-311150" lvl="0" marL="457200" rtl="0" algn="l">
              <a:spcBef>
                <a:spcPts val="0"/>
              </a:spcBef>
              <a:spcAft>
                <a:spcPts val="0"/>
              </a:spcAft>
              <a:buSzPts val="1300"/>
              <a:buChar char="●"/>
            </a:pPr>
            <a:r>
              <a:rPr lang="en"/>
              <a:t>Axios to aid in allowing the login process to work in conjunction with the rest of the website</a:t>
            </a:r>
            <a:endParaRPr/>
          </a:p>
          <a:p>
            <a:pPr indent="-311150" lvl="0" marL="457200" rtl="0" algn="l">
              <a:spcBef>
                <a:spcPts val="0"/>
              </a:spcBef>
              <a:spcAft>
                <a:spcPts val="0"/>
              </a:spcAft>
              <a:buSzPts val="1300"/>
              <a:buChar char="●"/>
            </a:pPr>
            <a:r>
              <a:rPr lang="en"/>
              <a:t>Selenium was used for automated testing multiple pages and a variety of functionalities</a:t>
            </a:r>
            <a:endParaRPr/>
          </a:p>
          <a:p>
            <a:pPr indent="-311150" lvl="0" marL="457200" rtl="0" algn="l">
              <a:spcBef>
                <a:spcPts val="0"/>
              </a:spcBef>
              <a:spcAft>
                <a:spcPts val="0"/>
              </a:spcAft>
              <a:buSzPts val="1300"/>
              <a:buChar char="●"/>
            </a:pPr>
            <a:r>
              <a:rPr lang="en"/>
              <a:t>ElephantSQL database to store login information, item information and reservation information</a:t>
            </a:r>
            <a:endParaRPr/>
          </a:p>
          <a:p>
            <a:pPr indent="-311150" lvl="0" marL="457200" rtl="0" algn="l">
              <a:spcBef>
                <a:spcPts val="0"/>
              </a:spcBef>
              <a:spcAft>
                <a:spcPts val="0"/>
              </a:spcAft>
              <a:buSzPts val="1300"/>
              <a:buChar char="●"/>
            </a:pPr>
            <a:r>
              <a:rPr lang="en"/>
              <a:t>Netlify was initially being used to host the website but there were complications</a:t>
            </a:r>
            <a:endParaRPr/>
          </a:p>
          <a:p>
            <a:pPr indent="-311150" lvl="0" marL="457200" rtl="0" algn="l">
              <a:spcBef>
                <a:spcPts val="0"/>
              </a:spcBef>
              <a:spcAft>
                <a:spcPts val="0"/>
              </a:spcAft>
              <a:buSzPts val="1300"/>
              <a:buChar char="●"/>
            </a:pPr>
            <a:r>
              <a:rPr lang="en"/>
              <a:t>Heroku for hosting the website</a:t>
            </a:r>
            <a:endParaRPr/>
          </a:p>
        </p:txBody>
      </p:sp>
      <p:pic>
        <p:nvPicPr>
          <p:cNvPr id="349" name="Google Shape;349;p38"/>
          <p:cNvPicPr preferRelativeResize="0"/>
          <p:nvPr/>
        </p:nvPicPr>
        <p:blipFill>
          <a:blip r:embed="rId3">
            <a:alphaModFix/>
          </a:blip>
          <a:stretch>
            <a:fillRect/>
          </a:stretch>
        </p:blipFill>
        <p:spPr>
          <a:xfrm>
            <a:off x="6936750" y="504525"/>
            <a:ext cx="1147450" cy="1147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a:t>
            </a:r>
            <a:endParaRPr/>
          </a:p>
        </p:txBody>
      </p:sp>
      <p:sp>
        <p:nvSpPr>
          <p:cNvPr id="355" name="Google Shape;355;p39"/>
          <p:cNvSpPr txBox="1"/>
          <p:nvPr>
            <p:ph idx="1" type="body"/>
          </p:nvPr>
        </p:nvSpPr>
        <p:spPr>
          <a:xfrm>
            <a:off x="239425" y="1486950"/>
            <a:ext cx="3098400" cy="3143700"/>
          </a:xfrm>
          <a:prstGeom prst="rect">
            <a:avLst/>
          </a:prstGeom>
        </p:spPr>
        <p:txBody>
          <a:bodyPr anchorCtr="0" anchor="t" bIns="91425" lIns="91425" spcFirstLastPara="1" rIns="91425" wrap="square" tIns="91425">
            <a:noAutofit/>
          </a:bodyPr>
          <a:lstStyle/>
          <a:p>
            <a:pPr indent="-285750" lvl="0" marL="457200" rtl="0" algn="l">
              <a:spcBef>
                <a:spcPts val="1000"/>
              </a:spcBef>
              <a:spcAft>
                <a:spcPts val="0"/>
              </a:spcAft>
              <a:buClr>
                <a:srgbClr val="000000"/>
              </a:buClr>
              <a:buSzPts val="900"/>
              <a:buChar char="●"/>
            </a:pPr>
            <a:r>
              <a:rPr lang="en" sz="900">
                <a:solidFill>
                  <a:srgbClr val="000000"/>
                </a:solidFill>
              </a:rPr>
              <a:t>Iteration Evolution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Iteration 0: Planning</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Iteration 1: Implementation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Iteration 2: Testing/Extra Features</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Iteration 3: Styling/Deployment</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Risk Management</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All Risk are closed</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Requirements:</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Completed all Essential features</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Desirable Features: Ratings, Price filter</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NonEssential: Password Encryption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Features not completed:</a:t>
            </a:r>
            <a:endParaRPr sz="900">
              <a:solidFill>
                <a:srgbClr val="000000"/>
              </a:solidFill>
            </a:endParaRPr>
          </a:p>
          <a:p>
            <a:pPr indent="-285750" lvl="2" marL="1371600" rtl="0" algn="l">
              <a:spcBef>
                <a:spcPts val="0"/>
              </a:spcBef>
              <a:spcAft>
                <a:spcPts val="0"/>
              </a:spcAft>
              <a:buClr>
                <a:srgbClr val="000000"/>
              </a:buClr>
              <a:buSzPts val="900"/>
              <a:buAutoNum type="romanLcPeriod"/>
            </a:pPr>
            <a:r>
              <a:rPr lang="en" sz="900">
                <a:solidFill>
                  <a:srgbClr val="000000"/>
                </a:solidFill>
              </a:rPr>
              <a:t>Email Notification</a:t>
            </a:r>
            <a:endParaRPr sz="900">
              <a:solidFill>
                <a:srgbClr val="000000"/>
              </a:solidFill>
            </a:endParaRPr>
          </a:p>
          <a:p>
            <a:pPr indent="-285750" lvl="2" marL="1371600" rtl="0" algn="l">
              <a:spcBef>
                <a:spcPts val="0"/>
              </a:spcBef>
              <a:spcAft>
                <a:spcPts val="0"/>
              </a:spcAft>
              <a:buClr>
                <a:srgbClr val="000000"/>
              </a:buClr>
              <a:buSzPts val="900"/>
              <a:buAutoNum type="romanLcPeriod"/>
            </a:pPr>
            <a:r>
              <a:rPr lang="en" sz="900">
                <a:solidFill>
                  <a:srgbClr val="000000"/>
                </a:solidFill>
              </a:rPr>
              <a:t>Location</a:t>
            </a:r>
            <a:endParaRPr sz="900">
              <a:solidFill>
                <a:srgbClr val="000000"/>
              </a:solidFill>
            </a:endParaRPr>
          </a:p>
          <a:p>
            <a:pPr indent="-285750" lvl="2" marL="1371600" rtl="0" algn="l">
              <a:spcBef>
                <a:spcPts val="0"/>
              </a:spcBef>
              <a:spcAft>
                <a:spcPts val="0"/>
              </a:spcAft>
              <a:buClr>
                <a:srgbClr val="000000"/>
              </a:buClr>
              <a:buSzPts val="900"/>
              <a:buAutoNum type="romanLcPeriod"/>
            </a:pPr>
            <a:r>
              <a:rPr lang="en" sz="900">
                <a:solidFill>
                  <a:srgbClr val="000000"/>
                </a:solidFill>
              </a:rPr>
              <a:t>Images for items</a:t>
            </a:r>
            <a:endParaRPr sz="900">
              <a:solidFill>
                <a:srgbClr val="000000"/>
              </a:solidFill>
            </a:endParaRPr>
          </a:p>
          <a:p>
            <a:pPr indent="-285750" lvl="2" marL="1371600" rtl="0" algn="l">
              <a:spcBef>
                <a:spcPts val="0"/>
              </a:spcBef>
              <a:spcAft>
                <a:spcPts val="0"/>
              </a:spcAft>
              <a:buClr>
                <a:srgbClr val="000000"/>
              </a:buClr>
              <a:buSzPts val="900"/>
              <a:buAutoNum type="romanLcPeriod"/>
            </a:pPr>
            <a:r>
              <a:rPr lang="en" sz="900">
                <a:solidFill>
                  <a:srgbClr val="000000"/>
                </a:solidFill>
              </a:rPr>
              <a:t>Chat Bot</a:t>
            </a:r>
            <a:endParaRPr sz="900">
              <a:solidFill>
                <a:srgbClr val="000000"/>
              </a:solidFill>
            </a:endParaRPr>
          </a:p>
          <a:p>
            <a:pPr indent="0" lvl="0" marL="457200" rtl="0" algn="l">
              <a:spcBef>
                <a:spcPts val="1000"/>
              </a:spcBef>
              <a:spcAft>
                <a:spcPts val="0"/>
              </a:spcAft>
              <a:buNone/>
            </a:pPr>
            <a:r>
              <a:t/>
            </a:r>
            <a:endParaRPr sz="900">
              <a:solidFill>
                <a:srgbClr val="000000"/>
              </a:solidFill>
            </a:endParaRPr>
          </a:p>
          <a:p>
            <a:pPr indent="0" lvl="0" marL="0" rtl="0" algn="l">
              <a:spcBef>
                <a:spcPts val="1000"/>
              </a:spcBef>
              <a:spcAft>
                <a:spcPts val="0"/>
              </a:spcAft>
              <a:buNone/>
            </a:pPr>
            <a:r>
              <a:t/>
            </a:r>
            <a:endParaRPr sz="900">
              <a:solidFill>
                <a:srgbClr val="000000"/>
              </a:solidFill>
            </a:endParaRPr>
          </a:p>
          <a:p>
            <a:pPr indent="0" lvl="0" marL="0" rtl="0" algn="l">
              <a:spcBef>
                <a:spcPts val="1000"/>
              </a:spcBef>
              <a:spcAft>
                <a:spcPts val="1200"/>
              </a:spcAft>
              <a:buNone/>
            </a:pPr>
            <a:r>
              <a:t/>
            </a:r>
            <a:endParaRPr sz="900">
              <a:solidFill>
                <a:srgbClr val="000000"/>
              </a:solidFill>
            </a:endParaRPr>
          </a:p>
        </p:txBody>
      </p:sp>
      <p:sp>
        <p:nvSpPr>
          <p:cNvPr id="356" name="Google Shape;356;p39"/>
          <p:cNvSpPr txBox="1"/>
          <p:nvPr/>
        </p:nvSpPr>
        <p:spPr>
          <a:xfrm>
            <a:off x="5738275" y="301200"/>
            <a:ext cx="3298800" cy="454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SzPts val="1200"/>
              <a:buFont typeface="Calibri"/>
              <a:buChar char="●"/>
            </a:pPr>
            <a:r>
              <a:rPr lang="en" sz="1200">
                <a:latin typeface="Calibri"/>
                <a:ea typeface="Calibri"/>
                <a:cs typeface="Calibri"/>
                <a:sym typeface="Calibri"/>
              </a:rPr>
              <a:t>Team Leader (Samantha)</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Style</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Add/Remove/Update Equipment</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Profile Pages and Reviews</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Navbar</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QA Leader (Laz)</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Search</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Testing</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Deployment</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Security Leader (Ahnaf)</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Login/Registration</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Risk Management</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Configuration Leader (Shajee)</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Checkout</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Requirements Leader (Saahil)</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Google Authentication</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About Us</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Deployment</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Design/Implementation Leader (Jay)</a:t>
            </a:r>
            <a:endParaRPr sz="1200">
              <a:latin typeface="Calibri"/>
              <a:ea typeface="Calibri"/>
              <a:cs typeface="Calibri"/>
              <a:sym typeface="Calibri"/>
            </a:endParaRPr>
          </a:p>
          <a:p>
            <a:pPr indent="-304800" lvl="1" marL="914400" rtl="0" algn="l">
              <a:lnSpc>
                <a:spcPct val="115000"/>
              </a:lnSpc>
              <a:spcBef>
                <a:spcPts val="0"/>
              </a:spcBef>
              <a:spcAft>
                <a:spcPts val="0"/>
              </a:spcAft>
              <a:buSzPts val="1200"/>
              <a:buFont typeface="Calibri"/>
              <a:buChar char="○"/>
            </a:pPr>
            <a:r>
              <a:rPr lang="en" sz="1200">
                <a:latin typeface="Calibri"/>
                <a:ea typeface="Calibri"/>
                <a:cs typeface="Calibri"/>
                <a:sym typeface="Calibri"/>
              </a:rPr>
              <a:t>Reservation</a:t>
            </a:r>
            <a:endParaRPr sz="1200">
              <a:latin typeface="Calibri"/>
              <a:ea typeface="Calibri"/>
              <a:cs typeface="Calibri"/>
              <a:sym typeface="Calibri"/>
            </a:endParaRPr>
          </a:p>
          <a:p>
            <a:pPr indent="0" lvl="0" marL="457200" rtl="0" algn="l">
              <a:lnSpc>
                <a:spcPct val="115000"/>
              </a:lnSpc>
              <a:spcBef>
                <a:spcPts val="1000"/>
              </a:spcBef>
              <a:spcAft>
                <a:spcPts val="1000"/>
              </a:spcAft>
              <a:buNone/>
            </a:pPr>
            <a:r>
              <a:t/>
            </a:r>
            <a:endParaRPr sz="1200">
              <a:latin typeface="Calibri"/>
              <a:ea typeface="Calibri"/>
              <a:cs typeface="Calibri"/>
              <a:sym typeface="Calibri"/>
            </a:endParaRPr>
          </a:p>
        </p:txBody>
      </p:sp>
      <p:sp>
        <p:nvSpPr>
          <p:cNvPr id="357" name="Google Shape;357;p39"/>
          <p:cNvSpPr txBox="1"/>
          <p:nvPr/>
        </p:nvSpPr>
        <p:spPr>
          <a:xfrm>
            <a:off x="3108775" y="1486950"/>
            <a:ext cx="2844600" cy="33555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000"/>
              </a:spcBef>
              <a:spcAft>
                <a:spcPts val="0"/>
              </a:spcAft>
              <a:buSzPts val="900"/>
              <a:buFont typeface="Calibri"/>
              <a:buChar char="●"/>
            </a:pPr>
            <a:r>
              <a:rPr lang="en" sz="900">
                <a:latin typeface="Calibri"/>
                <a:ea typeface="Calibri"/>
                <a:cs typeface="Calibri"/>
                <a:sym typeface="Calibri"/>
              </a:rPr>
              <a:t>Lessons Learned:</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Communication is key</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Team Collaboration</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Broader Picture of the Software Engineering Process</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Allocate more time for testing</a:t>
            </a:r>
            <a:endParaRPr sz="900">
              <a:latin typeface="Calibri"/>
              <a:ea typeface="Calibri"/>
              <a:cs typeface="Calibri"/>
              <a:sym typeface="Calibri"/>
            </a:endParaRPr>
          </a:p>
          <a:p>
            <a:pPr indent="-285750" lvl="0" marL="457200" rtl="0" algn="l">
              <a:lnSpc>
                <a:spcPct val="115000"/>
              </a:lnSpc>
              <a:spcBef>
                <a:spcPts val="0"/>
              </a:spcBef>
              <a:spcAft>
                <a:spcPts val="0"/>
              </a:spcAft>
              <a:buSzPts val="900"/>
              <a:buFont typeface="Calibri"/>
              <a:buChar char="●"/>
            </a:pPr>
            <a:r>
              <a:rPr lang="en" sz="900">
                <a:latin typeface="Calibri"/>
                <a:ea typeface="Calibri"/>
                <a:cs typeface="Calibri"/>
                <a:sym typeface="Calibri"/>
              </a:rPr>
              <a:t>Challenges:</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Merging using Git</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Learning Selenium</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Passing the Username from logging in to be used in any page</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Logic for the Ensuring Keyword Searches and Price Filtering can be used simultaneously</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Deployment was an issue since we didn’t program based on requirements from Heroku or Netlify</a:t>
            </a:r>
            <a:endParaRPr sz="900">
              <a:latin typeface="Calibri"/>
              <a:ea typeface="Calibri"/>
              <a:cs typeface="Calibri"/>
              <a:sym typeface="Calibri"/>
            </a:endParaRPr>
          </a:p>
          <a:p>
            <a:pPr indent="-285750" lvl="1" marL="914400" rtl="0" algn="l">
              <a:lnSpc>
                <a:spcPct val="115000"/>
              </a:lnSpc>
              <a:spcBef>
                <a:spcPts val="0"/>
              </a:spcBef>
              <a:spcAft>
                <a:spcPts val="0"/>
              </a:spcAft>
              <a:buSzPts val="900"/>
              <a:buFont typeface="Calibri"/>
              <a:buChar char="○"/>
            </a:pPr>
            <a:r>
              <a:rPr lang="en" sz="900">
                <a:latin typeface="Calibri"/>
                <a:ea typeface="Calibri"/>
                <a:cs typeface="Calibri"/>
                <a:sym typeface="Calibri"/>
              </a:rPr>
              <a:t>Google OAuth was extremely sensitive to change and caused errors multiple times</a:t>
            </a:r>
            <a:endParaRPr sz="900">
              <a:latin typeface="Calibri"/>
              <a:ea typeface="Calibri"/>
              <a:cs typeface="Calibri"/>
              <a:sym typeface="Calibri"/>
            </a:endParaRPr>
          </a:p>
          <a:p>
            <a:pPr indent="0" lvl="0" marL="914400" rtl="0" algn="l">
              <a:lnSpc>
                <a:spcPct val="115000"/>
              </a:lnSpc>
              <a:spcBef>
                <a:spcPts val="1000"/>
              </a:spcBef>
              <a:spcAft>
                <a:spcPts val="0"/>
              </a:spcAft>
              <a:buNone/>
            </a:pPr>
            <a:r>
              <a:t/>
            </a:r>
            <a:endParaRPr sz="900">
              <a:latin typeface="Calibri"/>
              <a:ea typeface="Calibri"/>
              <a:cs typeface="Calibri"/>
              <a:sym typeface="Calibri"/>
            </a:endParaRPr>
          </a:p>
          <a:p>
            <a:pPr indent="0" lvl="0" marL="0" rtl="0" algn="l">
              <a:lnSpc>
                <a:spcPct val="115000"/>
              </a:lnSpc>
              <a:spcBef>
                <a:spcPts val="1000"/>
              </a:spcBef>
              <a:spcAft>
                <a:spcPts val="1000"/>
              </a:spcAft>
              <a:buNone/>
            </a:pPr>
            <a:r>
              <a:t/>
            </a:r>
            <a:endParaRPr sz="7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Iteration 1</a:t>
            </a:r>
            <a:endParaRPr/>
          </a:p>
        </p:txBody>
      </p:sp>
      <p:sp>
        <p:nvSpPr>
          <p:cNvPr id="144" name="Google Shape;144;p15"/>
          <p:cNvSpPr txBox="1"/>
          <p:nvPr>
            <p:ph idx="1" type="body"/>
          </p:nvPr>
        </p:nvSpPr>
        <p:spPr>
          <a:xfrm>
            <a:off x="405525" y="1571200"/>
            <a:ext cx="33408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b="1" lang="en" sz="1822" u="sng"/>
              <a:t>SDD</a:t>
            </a:r>
            <a:endParaRPr b="1" sz="1822" u="sng"/>
          </a:p>
          <a:p>
            <a:pPr indent="-316547" lvl="0" marL="457200" rtl="0" algn="l">
              <a:spcBef>
                <a:spcPts val="1200"/>
              </a:spcBef>
              <a:spcAft>
                <a:spcPts val="0"/>
              </a:spcAft>
              <a:buClr>
                <a:srgbClr val="000000"/>
              </a:buClr>
              <a:buSzPts val="1385"/>
              <a:buFont typeface="Arial"/>
              <a:buChar char="●"/>
            </a:pPr>
            <a:r>
              <a:rPr lang="en" sz="1255">
                <a:solidFill>
                  <a:srgbClr val="000000"/>
                </a:solidFill>
                <a:latin typeface="Arial"/>
                <a:ea typeface="Arial"/>
                <a:cs typeface="Arial"/>
                <a:sym typeface="Arial"/>
              </a:rPr>
              <a:t>Software Architecture</a:t>
            </a:r>
            <a:endParaRPr sz="1255">
              <a:solidFill>
                <a:srgbClr val="000000"/>
              </a:solidFill>
              <a:latin typeface="Arial"/>
              <a:ea typeface="Arial"/>
              <a:cs typeface="Arial"/>
              <a:sym typeface="Arial"/>
            </a:endParaRPr>
          </a:p>
          <a:p>
            <a:pPr indent="-308292" lvl="1" marL="914400" rtl="0" algn="l">
              <a:spcBef>
                <a:spcPts val="0"/>
              </a:spcBef>
              <a:spcAft>
                <a:spcPts val="0"/>
              </a:spcAft>
              <a:buClr>
                <a:srgbClr val="000000"/>
              </a:buClr>
              <a:buSzPts val="1255"/>
              <a:buFont typeface="Arial"/>
              <a:buChar char="○"/>
            </a:pPr>
            <a:r>
              <a:rPr lang="en" sz="1255">
                <a:solidFill>
                  <a:srgbClr val="000000"/>
                </a:solidFill>
                <a:latin typeface="Arial"/>
                <a:ea typeface="Arial"/>
                <a:cs typeface="Arial"/>
                <a:sym typeface="Arial"/>
              </a:rPr>
              <a:t>Included folder structure</a:t>
            </a:r>
            <a:endParaRPr sz="1255">
              <a:solidFill>
                <a:srgbClr val="000000"/>
              </a:solidFill>
              <a:latin typeface="Arial"/>
              <a:ea typeface="Arial"/>
              <a:cs typeface="Arial"/>
              <a:sym typeface="Arial"/>
            </a:endParaRPr>
          </a:p>
          <a:p>
            <a:pPr indent="-308292" lvl="1" marL="914400" rtl="0" algn="l">
              <a:spcBef>
                <a:spcPts val="0"/>
              </a:spcBef>
              <a:spcAft>
                <a:spcPts val="0"/>
              </a:spcAft>
              <a:buClr>
                <a:srgbClr val="000000"/>
              </a:buClr>
              <a:buSzPts val="1255"/>
              <a:buFont typeface="Arial"/>
              <a:buChar char="○"/>
            </a:pPr>
            <a:r>
              <a:rPr lang="en" sz="1255">
                <a:solidFill>
                  <a:srgbClr val="000000"/>
                </a:solidFill>
                <a:latin typeface="Arial"/>
                <a:ea typeface="Arial"/>
                <a:cs typeface="Arial"/>
                <a:sym typeface="Arial"/>
              </a:rPr>
              <a:t>Backend uses Flask, Frontend uses React, PostgreSQL Database is hosted on ElephantSQL</a:t>
            </a:r>
            <a:endParaRPr sz="1255">
              <a:solidFill>
                <a:srgbClr val="000000"/>
              </a:solidFill>
              <a:latin typeface="Arial"/>
              <a:ea typeface="Arial"/>
              <a:cs typeface="Arial"/>
              <a:sym typeface="Arial"/>
            </a:endParaRPr>
          </a:p>
          <a:p>
            <a:pPr indent="-316547" lvl="0" marL="457200" rtl="0" algn="l">
              <a:spcBef>
                <a:spcPts val="0"/>
              </a:spcBef>
              <a:spcAft>
                <a:spcPts val="0"/>
              </a:spcAft>
              <a:buClr>
                <a:srgbClr val="000000"/>
              </a:buClr>
              <a:buSzPts val="1385"/>
              <a:buFont typeface="Arial"/>
              <a:buChar char="●"/>
            </a:pPr>
            <a:r>
              <a:rPr lang="en" sz="1255">
                <a:solidFill>
                  <a:srgbClr val="000000"/>
                </a:solidFill>
                <a:latin typeface="Arial"/>
                <a:ea typeface="Arial"/>
                <a:cs typeface="Arial"/>
                <a:sym typeface="Arial"/>
              </a:rPr>
              <a:t>Class Diagram</a:t>
            </a:r>
            <a:endParaRPr sz="1255">
              <a:solidFill>
                <a:srgbClr val="000000"/>
              </a:solidFill>
              <a:latin typeface="Arial"/>
              <a:ea typeface="Arial"/>
              <a:cs typeface="Arial"/>
              <a:sym typeface="Arial"/>
            </a:endParaRPr>
          </a:p>
          <a:p>
            <a:pPr indent="-308292" lvl="1" marL="914400" rtl="0" algn="l">
              <a:spcBef>
                <a:spcPts val="0"/>
              </a:spcBef>
              <a:spcAft>
                <a:spcPts val="0"/>
              </a:spcAft>
              <a:buClr>
                <a:srgbClr val="000000"/>
              </a:buClr>
              <a:buSzPts val="1255"/>
              <a:buFont typeface="Arial"/>
              <a:buChar char="○"/>
            </a:pPr>
            <a:r>
              <a:rPr lang="en" sz="1255">
                <a:solidFill>
                  <a:srgbClr val="000000"/>
                </a:solidFill>
                <a:latin typeface="Arial"/>
                <a:ea typeface="Arial"/>
                <a:cs typeface="Arial"/>
                <a:sym typeface="Arial"/>
              </a:rPr>
              <a:t>7 entities defined currently</a:t>
            </a:r>
            <a:endParaRPr sz="1255">
              <a:solidFill>
                <a:srgbClr val="000000"/>
              </a:solidFill>
              <a:latin typeface="Arial"/>
              <a:ea typeface="Arial"/>
              <a:cs typeface="Arial"/>
              <a:sym typeface="Arial"/>
            </a:endParaRPr>
          </a:p>
          <a:p>
            <a:pPr indent="0" lvl="0" marL="457200" rtl="0" algn="l">
              <a:spcBef>
                <a:spcPts val="1200"/>
              </a:spcBef>
              <a:spcAft>
                <a:spcPts val="0"/>
              </a:spcAft>
              <a:buNone/>
            </a:pPr>
            <a:r>
              <a:t/>
            </a:r>
            <a:endParaRPr sz="1255">
              <a:solidFill>
                <a:srgbClr val="000000"/>
              </a:solidFill>
              <a:latin typeface="Arial"/>
              <a:ea typeface="Arial"/>
              <a:cs typeface="Arial"/>
              <a:sym typeface="Arial"/>
            </a:endParaRPr>
          </a:p>
          <a:p>
            <a:pPr indent="0" lvl="0" marL="0" rtl="0" algn="l">
              <a:spcBef>
                <a:spcPts val="1200"/>
              </a:spcBef>
              <a:spcAft>
                <a:spcPts val="1200"/>
              </a:spcAft>
              <a:buSzPts val="358"/>
              <a:buNone/>
            </a:pPr>
            <a:r>
              <a:t/>
            </a:r>
            <a:endParaRPr b="1" sz="1222" u="sng"/>
          </a:p>
        </p:txBody>
      </p:sp>
      <p:sp>
        <p:nvSpPr>
          <p:cNvPr id="145" name="Google Shape;145;p15"/>
          <p:cNvSpPr txBox="1"/>
          <p:nvPr/>
        </p:nvSpPr>
        <p:spPr>
          <a:xfrm>
            <a:off x="500500" y="1825200"/>
            <a:ext cx="4918200" cy="2526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Calibri"/>
              <a:ea typeface="Calibri"/>
              <a:cs typeface="Calibri"/>
              <a:sym typeface="Calibri"/>
            </a:endParaRPr>
          </a:p>
        </p:txBody>
      </p:sp>
      <p:sp>
        <p:nvSpPr>
          <p:cNvPr id="146" name="Google Shape;146;p15"/>
          <p:cNvSpPr txBox="1"/>
          <p:nvPr/>
        </p:nvSpPr>
        <p:spPr>
          <a:xfrm>
            <a:off x="4538200" y="1804475"/>
            <a:ext cx="4257600" cy="2615400"/>
          </a:xfrm>
          <a:prstGeom prst="rect">
            <a:avLst/>
          </a:prstGeom>
          <a:noFill/>
          <a:ln>
            <a:noFill/>
          </a:ln>
        </p:spPr>
        <p:txBody>
          <a:bodyPr anchorCtr="0" anchor="t" bIns="91425" lIns="91425" spcFirstLastPara="1" rIns="91425" wrap="square" tIns="91425">
            <a:noAutofit/>
          </a:bodyPr>
          <a:lstStyle/>
          <a:p>
            <a:pPr indent="-257492" lvl="1" marL="914400" rtl="0" algn="l">
              <a:spcBef>
                <a:spcPts val="0"/>
              </a:spcBef>
              <a:spcAft>
                <a:spcPts val="0"/>
              </a:spcAft>
              <a:buClr>
                <a:srgbClr val="595959"/>
              </a:buClr>
              <a:buSzPts val="455"/>
              <a:buFont typeface="Calibri"/>
              <a:buChar char="○"/>
            </a:pPr>
            <a:r>
              <a:rPr lang="en">
                <a:latin typeface="Calibri"/>
                <a:ea typeface="Calibri"/>
                <a:cs typeface="Calibri"/>
                <a:sym typeface="Calibri"/>
              </a:rPr>
              <a:t> 					</a:t>
            </a:r>
            <a:endParaRPr>
              <a:latin typeface="Calibri"/>
              <a:ea typeface="Calibri"/>
              <a:cs typeface="Calibri"/>
              <a:sym typeface="Calibri"/>
            </a:endParaRPr>
          </a:p>
          <a:p>
            <a:pPr indent="-316547" lvl="0" marL="457200" rtl="0" algn="l">
              <a:lnSpc>
                <a:spcPct val="115000"/>
              </a:lnSpc>
              <a:spcBef>
                <a:spcPts val="0"/>
              </a:spcBef>
              <a:spcAft>
                <a:spcPts val="0"/>
              </a:spcAft>
              <a:buClr>
                <a:srgbClr val="000000"/>
              </a:buClr>
              <a:buSzPts val="1385"/>
              <a:buChar char="●"/>
            </a:pPr>
            <a:r>
              <a:rPr lang="en" sz="1255"/>
              <a:t>UI Design</a:t>
            </a:r>
            <a:endParaRPr sz="1255"/>
          </a:p>
          <a:p>
            <a:pPr indent="-308292" lvl="1" marL="914400" rtl="0" algn="l">
              <a:lnSpc>
                <a:spcPct val="115000"/>
              </a:lnSpc>
              <a:spcBef>
                <a:spcPts val="0"/>
              </a:spcBef>
              <a:spcAft>
                <a:spcPts val="0"/>
              </a:spcAft>
              <a:buClr>
                <a:srgbClr val="000000"/>
              </a:buClr>
              <a:buSzPts val="1255"/>
              <a:buChar char="○"/>
            </a:pPr>
            <a:r>
              <a:rPr lang="en" sz="1255"/>
              <a:t>Initial mockups provided and discussed</a:t>
            </a:r>
            <a:endParaRPr sz="1255"/>
          </a:p>
          <a:p>
            <a:pPr indent="-308292" lvl="0" marL="457200" rtl="0" algn="l">
              <a:spcBef>
                <a:spcPts val="0"/>
              </a:spcBef>
              <a:spcAft>
                <a:spcPts val="0"/>
              </a:spcAft>
              <a:buClr>
                <a:srgbClr val="595959"/>
              </a:buClr>
              <a:buSzPts val="1255"/>
              <a:buChar char="●"/>
            </a:pPr>
            <a:r>
              <a:rPr lang="en" sz="1255"/>
              <a:t>Database Design</a:t>
            </a:r>
            <a:endParaRPr sz="1255"/>
          </a:p>
          <a:p>
            <a:pPr indent="-308292" lvl="1" marL="914400" rtl="0" algn="l">
              <a:lnSpc>
                <a:spcPct val="115000"/>
              </a:lnSpc>
              <a:spcBef>
                <a:spcPts val="0"/>
              </a:spcBef>
              <a:spcAft>
                <a:spcPts val="0"/>
              </a:spcAft>
              <a:buClr>
                <a:srgbClr val="595959"/>
              </a:buClr>
              <a:buSzPts val="1255"/>
              <a:buChar char="○"/>
            </a:pPr>
            <a:r>
              <a:rPr lang="en" sz="1255"/>
              <a:t>Tables: equipment, user, paymentinfo, reservation</a:t>
            </a:r>
            <a:endParaRPr sz="1255"/>
          </a:p>
          <a:p>
            <a:pPr indent="-308292" lvl="0" marL="457200" rtl="0" algn="l">
              <a:lnSpc>
                <a:spcPct val="115000"/>
              </a:lnSpc>
              <a:spcBef>
                <a:spcPts val="0"/>
              </a:spcBef>
              <a:spcAft>
                <a:spcPts val="0"/>
              </a:spcAft>
              <a:buClr>
                <a:srgbClr val="595959"/>
              </a:buClr>
              <a:buSzPts val="1255"/>
              <a:buChar char="●"/>
            </a:pPr>
            <a:r>
              <a:rPr lang="en" sz="1255"/>
              <a:t>Security Design</a:t>
            </a:r>
            <a:endParaRPr sz="1255"/>
          </a:p>
          <a:p>
            <a:pPr indent="-308292" lvl="1" marL="914400" rtl="0" algn="l">
              <a:lnSpc>
                <a:spcPct val="115000"/>
              </a:lnSpc>
              <a:spcBef>
                <a:spcPts val="0"/>
              </a:spcBef>
              <a:spcAft>
                <a:spcPts val="0"/>
              </a:spcAft>
              <a:buClr>
                <a:srgbClr val="595959"/>
              </a:buClr>
              <a:buSzPts val="1255"/>
              <a:buChar char="○"/>
            </a:pPr>
            <a:r>
              <a:rPr lang="en" sz="1255"/>
              <a:t>Email and password validation</a:t>
            </a:r>
            <a:endParaRPr sz="1255"/>
          </a:p>
          <a:p>
            <a:pPr indent="-308292" lvl="0" marL="457200" rtl="0" algn="l">
              <a:lnSpc>
                <a:spcPct val="115000"/>
              </a:lnSpc>
              <a:spcBef>
                <a:spcPts val="0"/>
              </a:spcBef>
              <a:spcAft>
                <a:spcPts val="0"/>
              </a:spcAft>
              <a:buClr>
                <a:srgbClr val="595959"/>
              </a:buClr>
              <a:buSzPts val="1255"/>
              <a:buChar char="●"/>
            </a:pPr>
            <a:r>
              <a:rPr lang="en" sz="1255"/>
              <a:t>Design Patterns</a:t>
            </a:r>
            <a:endParaRPr sz="1255"/>
          </a:p>
          <a:p>
            <a:pPr indent="-308292" lvl="1" marL="914400" rtl="0" algn="l">
              <a:lnSpc>
                <a:spcPct val="115000"/>
              </a:lnSpc>
              <a:spcBef>
                <a:spcPts val="0"/>
              </a:spcBef>
              <a:spcAft>
                <a:spcPts val="0"/>
              </a:spcAft>
              <a:buClr>
                <a:srgbClr val="595959"/>
              </a:buClr>
              <a:buSzPts val="1255"/>
              <a:buChar char="○"/>
            </a:pPr>
            <a:r>
              <a:rPr lang="en" sz="1255"/>
              <a:t>Abstract Factory, Observer, Composite</a:t>
            </a:r>
            <a:endParaRPr sz="1255"/>
          </a:p>
          <a:p>
            <a:pPr indent="0" lvl="0" marL="914400" rtl="0" algn="l">
              <a:lnSpc>
                <a:spcPct val="115000"/>
              </a:lnSpc>
              <a:spcBef>
                <a:spcPts val="1200"/>
              </a:spcBef>
              <a:spcAft>
                <a:spcPts val="1200"/>
              </a:spcAft>
              <a:buNone/>
            </a:pPr>
            <a:r>
              <a:t/>
            </a:r>
            <a:endParaRPr sz="125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Iteration 2</a:t>
            </a:r>
            <a:endParaRPr/>
          </a:p>
        </p:txBody>
      </p:sp>
      <p:sp>
        <p:nvSpPr>
          <p:cNvPr id="152" name="Google Shape;152;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700" u="sng"/>
              <a:t>STD</a:t>
            </a:r>
            <a:endParaRPr b="1" sz="1700" u="sng"/>
          </a:p>
          <a:p>
            <a:pPr indent="0" lvl="0" marL="0" rtl="0" algn="l">
              <a:spcBef>
                <a:spcPts val="1200"/>
              </a:spcBef>
              <a:spcAft>
                <a:spcPts val="0"/>
              </a:spcAft>
              <a:buNone/>
            </a:pPr>
            <a:r>
              <a:rPr lang="en" sz="1700"/>
              <a:t>Manual Testing</a:t>
            </a:r>
            <a:endParaRPr sz="1700"/>
          </a:p>
          <a:p>
            <a:pPr indent="0" lvl="0" marL="0" rtl="0" algn="l">
              <a:spcBef>
                <a:spcPts val="1200"/>
              </a:spcBef>
              <a:spcAft>
                <a:spcPts val="0"/>
              </a:spcAft>
              <a:buNone/>
            </a:pPr>
            <a:r>
              <a:rPr lang="en" sz="1700"/>
              <a:t>Automated Testing</a:t>
            </a:r>
            <a:endParaRPr sz="1700"/>
          </a:p>
          <a:p>
            <a:pPr indent="0" lvl="0" marL="0" rtl="0" algn="l">
              <a:spcBef>
                <a:spcPts val="1200"/>
              </a:spcBef>
              <a:spcAft>
                <a:spcPts val="0"/>
              </a:spcAft>
              <a:buNone/>
            </a:pPr>
            <a:r>
              <a:rPr lang="en" sz="1700"/>
              <a:t>Unit Testing</a:t>
            </a:r>
            <a:endParaRPr sz="1700"/>
          </a:p>
          <a:p>
            <a:pPr indent="0" lvl="0" marL="0" rtl="0" algn="l">
              <a:spcBef>
                <a:spcPts val="1200"/>
              </a:spcBef>
              <a:spcAft>
                <a:spcPts val="0"/>
              </a:spcAft>
              <a:buNone/>
            </a:pPr>
            <a:r>
              <a:rPr lang="en" sz="1700"/>
              <a:t>Functional Testing</a:t>
            </a:r>
            <a:endParaRPr sz="1700"/>
          </a:p>
          <a:p>
            <a:pPr indent="0" lvl="0" marL="0" rtl="0" algn="l">
              <a:spcBef>
                <a:spcPts val="1200"/>
              </a:spcBef>
              <a:spcAft>
                <a:spcPts val="1200"/>
              </a:spcAft>
              <a:buNone/>
            </a:pPr>
            <a:r>
              <a:t/>
            </a:r>
            <a:endParaRPr b="1" u="sng"/>
          </a:p>
        </p:txBody>
      </p:sp>
      <p:pic>
        <p:nvPicPr>
          <p:cNvPr id="153" name="Google Shape;153;p16"/>
          <p:cNvPicPr preferRelativeResize="0"/>
          <p:nvPr/>
        </p:nvPicPr>
        <p:blipFill>
          <a:blip r:embed="rId3">
            <a:alphaModFix/>
          </a:blip>
          <a:stretch>
            <a:fillRect/>
          </a:stretch>
        </p:blipFill>
        <p:spPr>
          <a:xfrm>
            <a:off x="2846775" y="1791450"/>
            <a:ext cx="5768500" cy="1560600"/>
          </a:xfrm>
          <a:prstGeom prst="rect">
            <a:avLst/>
          </a:prstGeom>
          <a:noFill/>
          <a:ln>
            <a:noFill/>
          </a:ln>
        </p:spPr>
      </p:pic>
      <p:pic>
        <p:nvPicPr>
          <p:cNvPr id="154" name="Google Shape;154;p16"/>
          <p:cNvPicPr preferRelativeResize="0"/>
          <p:nvPr/>
        </p:nvPicPr>
        <p:blipFill>
          <a:blip r:embed="rId4">
            <a:alphaModFix/>
          </a:blip>
          <a:stretch>
            <a:fillRect/>
          </a:stretch>
        </p:blipFill>
        <p:spPr>
          <a:xfrm>
            <a:off x="6368600" y="3480125"/>
            <a:ext cx="1262026" cy="1318733"/>
          </a:xfrm>
          <a:prstGeom prst="rect">
            <a:avLst/>
          </a:prstGeom>
          <a:noFill/>
          <a:ln>
            <a:noFill/>
          </a:ln>
        </p:spPr>
      </p:pic>
      <p:pic>
        <p:nvPicPr>
          <p:cNvPr id="155" name="Google Shape;155;p16"/>
          <p:cNvPicPr preferRelativeResize="0"/>
          <p:nvPr/>
        </p:nvPicPr>
        <p:blipFill>
          <a:blip r:embed="rId5">
            <a:alphaModFix/>
          </a:blip>
          <a:stretch>
            <a:fillRect/>
          </a:stretch>
        </p:blipFill>
        <p:spPr>
          <a:xfrm>
            <a:off x="4145175" y="3480124"/>
            <a:ext cx="1262024" cy="1262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Summary</a:t>
            </a:r>
            <a:endParaRPr/>
          </a:p>
        </p:txBody>
      </p:sp>
      <p:sp>
        <p:nvSpPr>
          <p:cNvPr id="161" name="Google Shape;161;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Login tests </a:t>
            </a:r>
            <a:r>
              <a:rPr lang="en"/>
              <a:t>executed</a:t>
            </a:r>
            <a:r>
              <a:rPr lang="en"/>
              <a:t> automatically using Selenium</a:t>
            </a:r>
            <a:endParaRPr/>
          </a:p>
          <a:p>
            <a:pPr indent="-311150" lvl="0" marL="457200" rtl="0" algn="l">
              <a:spcBef>
                <a:spcPts val="0"/>
              </a:spcBef>
              <a:spcAft>
                <a:spcPts val="0"/>
              </a:spcAft>
              <a:buSzPts val="1300"/>
              <a:buChar char="●"/>
            </a:pPr>
            <a:r>
              <a:rPr lang="en"/>
              <a:t>Google Login test with functional tests</a:t>
            </a:r>
            <a:endParaRPr/>
          </a:p>
          <a:p>
            <a:pPr indent="-311150" lvl="0" marL="457200" rtl="0" algn="l">
              <a:spcBef>
                <a:spcPts val="0"/>
              </a:spcBef>
              <a:spcAft>
                <a:spcPts val="0"/>
              </a:spcAft>
              <a:buSzPts val="1300"/>
              <a:buChar char="●"/>
            </a:pPr>
            <a:r>
              <a:rPr lang="en"/>
              <a:t>User model tested with unit tests</a:t>
            </a:r>
            <a:endParaRPr/>
          </a:p>
          <a:p>
            <a:pPr indent="-311150" lvl="0" marL="457200" rtl="0" algn="l">
              <a:spcBef>
                <a:spcPts val="0"/>
              </a:spcBef>
              <a:spcAft>
                <a:spcPts val="0"/>
              </a:spcAft>
              <a:buSzPts val="1300"/>
              <a:buChar char="●"/>
            </a:pPr>
            <a:r>
              <a:rPr lang="en"/>
              <a:t>Search Features tested using Selenium for the </a:t>
            </a:r>
            <a:r>
              <a:rPr lang="en"/>
              <a:t>Available</a:t>
            </a:r>
            <a:r>
              <a:rPr lang="en"/>
              <a:t>/Unavailable radio buttons as well as for different search terms</a:t>
            </a:r>
            <a:endParaRPr/>
          </a:p>
          <a:p>
            <a:pPr indent="-311150" lvl="0" marL="457200" rtl="0" algn="l">
              <a:spcBef>
                <a:spcPts val="0"/>
              </a:spcBef>
              <a:spcAft>
                <a:spcPts val="0"/>
              </a:spcAft>
              <a:buSzPts val="1300"/>
              <a:buChar char="●"/>
            </a:pPr>
            <a:r>
              <a:rPr lang="en"/>
              <a:t>Adding/Removing items tested using Selenium</a:t>
            </a:r>
            <a:endParaRPr/>
          </a:p>
          <a:p>
            <a:pPr indent="-311150" lvl="0" marL="457200" rtl="0" algn="l">
              <a:spcBef>
                <a:spcPts val="0"/>
              </a:spcBef>
              <a:spcAft>
                <a:spcPts val="0"/>
              </a:spcAft>
              <a:buSzPts val="1300"/>
              <a:buChar char="●"/>
            </a:pPr>
            <a:r>
              <a:rPr lang="en"/>
              <a:t>Making reservations was tested using Selenium</a:t>
            </a:r>
            <a:endParaRPr/>
          </a:p>
          <a:p>
            <a:pPr indent="-311150" lvl="0" marL="457200" rtl="0" algn="l">
              <a:spcBef>
                <a:spcPts val="0"/>
              </a:spcBef>
              <a:spcAft>
                <a:spcPts val="0"/>
              </a:spcAft>
              <a:buSzPts val="1300"/>
              <a:buChar char="●"/>
            </a:pPr>
            <a:r>
              <a:rPr lang="en"/>
              <a:t>All other features also manually tested</a:t>
            </a:r>
            <a:endParaRPr/>
          </a:p>
        </p:txBody>
      </p:sp>
      <p:pic>
        <p:nvPicPr>
          <p:cNvPr id="162" name="Google Shape;162;p17"/>
          <p:cNvPicPr preferRelativeResize="0"/>
          <p:nvPr/>
        </p:nvPicPr>
        <p:blipFill>
          <a:blip r:embed="rId3">
            <a:alphaModFix/>
          </a:blip>
          <a:stretch>
            <a:fillRect/>
          </a:stretch>
        </p:blipFill>
        <p:spPr>
          <a:xfrm>
            <a:off x="5580875" y="395725"/>
            <a:ext cx="2801726" cy="2220950"/>
          </a:xfrm>
          <a:prstGeom prst="rect">
            <a:avLst/>
          </a:prstGeom>
          <a:noFill/>
          <a:ln>
            <a:noFill/>
          </a:ln>
        </p:spPr>
      </p:pic>
      <p:pic>
        <p:nvPicPr>
          <p:cNvPr id="163" name="Google Shape;163;p17"/>
          <p:cNvPicPr preferRelativeResize="0"/>
          <p:nvPr/>
        </p:nvPicPr>
        <p:blipFill rotWithShape="1">
          <a:blip r:embed="rId4">
            <a:alphaModFix/>
          </a:blip>
          <a:srcRect b="23644" l="5777" r="3806" t="19216"/>
          <a:stretch/>
        </p:blipFill>
        <p:spPr>
          <a:xfrm>
            <a:off x="4771550" y="3261275"/>
            <a:ext cx="3611049" cy="1392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Iteration 3</a:t>
            </a:r>
            <a:endParaRPr/>
          </a:p>
        </p:txBody>
      </p:sp>
      <p:sp>
        <p:nvSpPr>
          <p:cNvPr id="169" name="Google Shape;169;p18"/>
          <p:cNvSpPr txBox="1"/>
          <p:nvPr>
            <p:ph idx="1" type="body"/>
          </p:nvPr>
        </p:nvSpPr>
        <p:spPr>
          <a:xfrm>
            <a:off x="819150" y="1614225"/>
            <a:ext cx="5326800" cy="28245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
              <a:t>This iteration was </a:t>
            </a:r>
            <a:r>
              <a:rPr lang="en"/>
              <a:t>primarily </a:t>
            </a:r>
            <a:r>
              <a:rPr lang="en"/>
              <a:t>about focussing on optimizing and further refining the website</a:t>
            </a:r>
            <a:endParaRPr/>
          </a:p>
          <a:p>
            <a:pPr indent="-292576" lvl="0" marL="457200" rtl="0" algn="l">
              <a:spcBef>
                <a:spcPts val="0"/>
              </a:spcBef>
              <a:spcAft>
                <a:spcPts val="0"/>
              </a:spcAft>
              <a:buSzPct val="100000"/>
              <a:buChar char="●"/>
            </a:pPr>
            <a:r>
              <a:rPr lang="en"/>
              <a:t>The UI was updated to feature a customized navigation bar that is consistent throughout all pages</a:t>
            </a:r>
            <a:endParaRPr/>
          </a:p>
          <a:p>
            <a:pPr indent="-292576" lvl="0" marL="457200" rtl="0" algn="l">
              <a:spcBef>
                <a:spcPts val="0"/>
              </a:spcBef>
              <a:spcAft>
                <a:spcPts val="0"/>
              </a:spcAft>
              <a:buSzPct val="100000"/>
              <a:buChar char="●"/>
            </a:pPr>
            <a:r>
              <a:rPr lang="en"/>
              <a:t>The Log Out feature was added to ensure that the user’s current session has ended</a:t>
            </a:r>
            <a:endParaRPr/>
          </a:p>
          <a:p>
            <a:pPr indent="-292576" lvl="0" marL="457200" rtl="0" algn="l">
              <a:spcBef>
                <a:spcPts val="0"/>
              </a:spcBef>
              <a:spcAft>
                <a:spcPts val="0"/>
              </a:spcAft>
              <a:buSzPct val="100000"/>
              <a:buChar char="●"/>
            </a:pPr>
            <a:r>
              <a:rPr lang="en"/>
              <a:t>The Item Search functionality was enhanced to be smoother and work alongside the keyword search</a:t>
            </a:r>
            <a:endParaRPr/>
          </a:p>
          <a:p>
            <a:pPr indent="-292576" lvl="0" marL="457200" rtl="0" algn="l">
              <a:spcBef>
                <a:spcPts val="0"/>
              </a:spcBef>
              <a:spcAft>
                <a:spcPts val="0"/>
              </a:spcAft>
              <a:buSzPct val="100000"/>
              <a:buChar char="●"/>
            </a:pPr>
            <a:r>
              <a:rPr lang="en"/>
              <a:t>Reserving an Item now required the user to complete the payment process first</a:t>
            </a:r>
            <a:endParaRPr/>
          </a:p>
          <a:p>
            <a:pPr indent="-292576" lvl="0" marL="457200" rtl="0" algn="l">
              <a:spcBef>
                <a:spcPts val="0"/>
              </a:spcBef>
              <a:spcAft>
                <a:spcPts val="0"/>
              </a:spcAft>
              <a:buSzPct val="100000"/>
              <a:buChar char="●"/>
            </a:pPr>
            <a:r>
              <a:rPr lang="en"/>
              <a:t>An ‘About Us’ page was added which included pictures and fun facts about all Team Members</a:t>
            </a:r>
            <a:endParaRPr/>
          </a:p>
          <a:p>
            <a:pPr indent="-292576" lvl="0" marL="457200" rtl="0" algn="l">
              <a:spcBef>
                <a:spcPts val="0"/>
              </a:spcBef>
              <a:spcAft>
                <a:spcPts val="0"/>
              </a:spcAft>
              <a:buSzPct val="100000"/>
              <a:buChar char="●"/>
            </a:pPr>
            <a:r>
              <a:rPr lang="en"/>
              <a:t>There was improved error handling and logic implemented on user inputs across all pages</a:t>
            </a:r>
            <a:endParaRPr/>
          </a:p>
          <a:p>
            <a:pPr indent="-292576" lvl="0" marL="457200" rtl="0" algn="l">
              <a:spcBef>
                <a:spcPts val="0"/>
              </a:spcBef>
              <a:spcAft>
                <a:spcPts val="0"/>
              </a:spcAft>
              <a:buSzPct val="100000"/>
              <a:buChar char="●"/>
            </a:pPr>
            <a:r>
              <a:rPr lang="en"/>
              <a:t>Users can no longer input a card that has expired during the Checkout Process</a:t>
            </a:r>
            <a:endParaRPr/>
          </a:p>
          <a:p>
            <a:pPr indent="-292576" lvl="0" marL="457200" rtl="0" algn="l">
              <a:spcBef>
                <a:spcPts val="0"/>
              </a:spcBef>
              <a:spcAft>
                <a:spcPts val="0"/>
              </a:spcAft>
              <a:buSzPct val="100000"/>
              <a:buChar char="●"/>
            </a:pPr>
            <a:r>
              <a:rPr lang="en"/>
              <a:t>Some f</a:t>
            </a:r>
            <a:r>
              <a:rPr lang="en"/>
              <a:t>eatures</a:t>
            </a:r>
            <a:r>
              <a:rPr lang="en"/>
              <a:t> that were part of the initial roadmap were deprecated due to complexity and time constraints. For </a:t>
            </a:r>
            <a:r>
              <a:rPr lang="en"/>
              <a:t>e.g: Accepting Reservation Request, Stripe Secure Payment, ID Verification, e-mail notifications, AI Chatbot, Hosting equipment images, FAQ page.</a:t>
            </a:r>
            <a:endParaRPr/>
          </a:p>
          <a:p>
            <a:pPr indent="-292576" lvl="0" marL="457200" rtl="0" algn="l">
              <a:spcBef>
                <a:spcPts val="0"/>
              </a:spcBef>
              <a:spcAft>
                <a:spcPts val="0"/>
              </a:spcAft>
              <a:buSzPct val="100000"/>
              <a:buChar char="●"/>
            </a:pPr>
            <a:r>
              <a:rPr lang="en"/>
              <a:t>Website was hosted on Heroku</a:t>
            </a:r>
            <a:endParaRPr/>
          </a:p>
          <a:p>
            <a:pPr indent="0" lvl="0" marL="457200" rtl="0" algn="l">
              <a:spcBef>
                <a:spcPts val="1200"/>
              </a:spcBef>
              <a:spcAft>
                <a:spcPts val="1200"/>
              </a:spcAft>
              <a:buNone/>
            </a:pPr>
            <a:r>
              <a:t/>
            </a:r>
            <a:endParaRPr/>
          </a:p>
        </p:txBody>
      </p:sp>
      <p:pic>
        <p:nvPicPr>
          <p:cNvPr id="170" name="Google Shape;170;p18"/>
          <p:cNvPicPr preferRelativeResize="0"/>
          <p:nvPr/>
        </p:nvPicPr>
        <p:blipFill rotWithShape="1">
          <a:blip r:embed="rId3">
            <a:alphaModFix/>
          </a:blip>
          <a:srcRect b="0" l="27649" r="13182" t="0"/>
          <a:stretch/>
        </p:blipFill>
        <p:spPr>
          <a:xfrm>
            <a:off x="6208848" y="1018850"/>
            <a:ext cx="2609998" cy="2159257"/>
          </a:xfrm>
          <a:prstGeom prst="rect">
            <a:avLst/>
          </a:prstGeom>
          <a:noFill/>
          <a:ln>
            <a:noFill/>
          </a:ln>
        </p:spPr>
      </p:pic>
      <p:pic>
        <p:nvPicPr>
          <p:cNvPr id="171" name="Google Shape;171;p18"/>
          <p:cNvPicPr preferRelativeResize="0"/>
          <p:nvPr/>
        </p:nvPicPr>
        <p:blipFill>
          <a:blip r:embed="rId4">
            <a:alphaModFix/>
          </a:blip>
          <a:stretch>
            <a:fillRect/>
          </a:stretch>
        </p:blipFill>
        <p:spPr>
          <a:xfrm>
            <a:off x="6470838" y="3334625"/>
            <a:ext cx="2086026" cy="148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Progression of UI </a:t>
            </a:r>
            <a:endParaRPr/>
          </a:p>
        </p:txBody>
      </p:sp>
      <p:pic>
        <p:nvPicPr>
          <p:cNvPr id="177" name="Google Shape;177;p19"/>
          <p:cNvPicPr preferRelativeResize="0"/>
          <p:nvPr/>
        </p:nvPicPr>
        <p:blipFill>
          <a:blip r:embed="rId3">
            <a:alphaModFix/>
          </a:blip>
          <a:stretch>
            <a:fillRect/>
          </a:stretch>
        </p:blipFill>
        <p:spPr>
          <a:xfrm>
            <a:off x="1433350" y="1538500"/>
            <a:ext cx="2891350" cy="3329377"/>
          </a:xfrm>
          <a:prstGeom prst="rect">
            <a:avLst/>
          </a:prstGeom>
          <a:noFill/>
          <a:ln>
            <a:noFill/>
          </a:ln>
        </p:spPr>
      </p:pic>
      <p:pic>
        <p:nvPicPr>
          <p:cNvPr id="178" name="Google Shape;178;p19"/>
          <p:cNvPicPr preferRelativeResize="0"/>
          <p:nvPr/>
        </p:nvPicPr>
        <p:blipFill>
          <a:blip r:embed="rId4">
            <a:alphaModFix/>
          </a:blip>
          <a:stretch>
            <a:fillRect/>
          </a:stretch>
        </p:blipFill>
        <p:spPr>
          <a:xfrm>
            <a:off x="4875850" y="1538500"/>
            <a:ext cx="2927027" cy="340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673850" y="351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 Analysis</a:t>
            </a:r>
            <a:endParaRPr/>
          </a:p>
        </p:txBody>
      </p:sp>
      <p:sp>
        <p:nvSpPr>
          <p:cNvPr id="184" name="Google Shape;184;p20"/>
          <p:cNvSpPr txBox="1"/>
          <p:nvPr>
            <p:ph idx="1" type="body"/>
          </p:nvPr>
        </p:nvSpPr>
        <p:spPr>
          <a:xfrm>
            <a:off x="819150" y="1133325"/>
            <a:ext cx="3670500" cy="330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600">
                <a:solidFill>
                  <a:srgbClr val="000000"/>
                </a:solidFill>
              </a:rPr>
              <a:t>On </a:t>
            </a:r>
            <a:r>
              <a:rPr lang="en" sz="1600">
                <a:solidFill>
                  <a:srgbClr val="000000"/>
                </a:solidFill>
              </a:rPr>
              <a:t>the</a:t>
            </a:r>
            <a:r>
              <a:rPr lang="en" sz="1600">
                <a:solidFill>
                  <a:srgbClr val="000000"/>
                </a:solidFill>
              </a:rPr>
              <a:t> right we can observe the following:</a:t>
            </a:r>
            <a:endParaRPr sz="1600">
              <a:solidFill>
                <a:srgbClr val="000000"/>
              </a:solidFill>
            </a:endParaRPr>
          </a:p>
          <a:p>
            <a:pPr indent="-314960" lvl="0" marL="457200" rtl="0" algn="l">
              <a:spcBef>
                <a:spcPts val="1200"/>
              </a:spcBef>
              <a:spcAft>
                <a:spcPts val="0"/>
              </a:spcAft>
              <a:buClr>
                <a:srgbClr val="000000"/>
              </a:buClr>
              <a:buSzPct val="100000"/>
              <a:buChar char="●"/>
            </a:pPr>
            <a:r>
              <a:rPr lang="en" sz="1600">
                <a:solidFill>
                  <a:srgbClr val="000000"/>
                </a:solidFill>
              </a:rPr>
              <a:t>There was a 50-50 split of requirements that were </a:t>
            </a:r>
            <a:r>
              <a:rPr lang="en" sz="1600">
                <a:solidFill>
                  <a:srgbClr val="000000"/>
                </a:solidFill>
              </a:rPr>
              <a:t>successfully</a:t>
            </a:r>
            <a:r>
              <a:rPr lang="en" sz="1600">
                <a:solidFill>
                  <a:srgbClr val="000000"/>
                </a:solidFill>
              </a:rPr>
              <a:t> implemented and the ones that were deprecated due to scope and time constraints.</a:t>
            </a:r>
            <a:endParaRPr sz="1600">
              <a:solidFill>
                <a:srgbClr val="000000"/>
              </a:solidFill>
            </a:endParaRPr>
          </a:p>
          <a:p>
            <a:pPr indent="-314960" lvl="0" marL="457200" rtl="0" algn="l">
              <a:spcBef>
                <a:spcPts val="0"/>
              </a:spcBef>
              <a:spcAft>
                <a:spcPts val="0"/>
              </a:spcAft>
              <a:buClr>
                <a:srgbClr val="000000"/>
              </a:buClr>
              <a:buSzPct val="100000"/>
              <a:buChar char="●"/>
            </a:pPr>
            <a:r>
              <a:rPr lang="en" sz="1600">
                <a:solidFill>
                  <a:srgbClr val="000000"/>
                </a:solidFill>
              </a:rPr>
              <a:t>Based on the original scope, of the deprecated requirements:</a:t>
            </a:r>
            <a:endParaRPr sz="1600">
              <a:solidFill>
                <a:srgbClr val="000000"/>
              </a:solidFill>
            </a:endParaRPr>
          </a:p>
          <a:p>
            <a:pPr indent="-314960" lvl="1" marL="914400" rtl="0" algn="l">
              <a:spcBef>
                <a:spcPts val="0"/>
              </a:spcBef>
              <a:spcAft>
                <a:spcPts val="0"/>
              </a:spcAft>
              <a:buClr>
                <a:srgbClr val="000000"/>
              </a:buClr>
              <a:buSzPct val="100000"/>
              <a:buChar char="○"/>
            </a:pPr>
            <a:r>
              <a:rPr lang="en" sz="1600">
                <a:solidFill>
                  <a:srgbClr val="000000"/>
                </a:solidFill>
              </a:rPr>
              <a:t>Only 8% of the requirements were essential (1 requirement)</a:t>
            </a:r>
            <a:endParaRPr sz="1600">
              <a:solidFill>
                <a:srgbClr val="000000"/>
              </a:solidFill>
            </a:endParaRPr>
          </a:p>
          <a:p>
            <a:pPr indent="-314960" lvl="1" marL="914400" rtl="0" algn="l">
              <a:spcBef>
                <a:spcPts val="0"/>
              </a:spcBef>
              <a:spcAft>
                <a:spcPts val="0"/>
              </a:spcAft>
              <a:buClr>
                <a:srgbClr val="000000"/>
              </a:buClr>
              <a:buSzPct val="100000"/>
              <a:buChar char="○"/>
            </a:pPr>
            <a:r>
              <a:rPr lang="en" sz="1600">
                <a:solidFill>
                  <a:srgbClr val="000000"/>
                </a:solidFill>
              </a:rPr>
              <a:t>Only 17% of the requirements were desirable</a:t>
            </a:r>
            <a:endParaRPr sz="1600">
              <a:solidFill>
                <a:srgbClr val="000000"/>
              </a:solidFill>
            </a:endParaRPr>
          </a:p>
          <a:p>
            <a:pPr indent="-314960" lvl="1" marL="914400" rtl="0" algn="l">
              <a:spcBef>
                <a:spcPts val="0"/>
              </a:spcBef>
              <a:spcAft>
                <a:spcPts val="0"/>
              </a:spcAft>
              <a:buClr>
                <a:srgbClr val="000000"/>
              </a:buClr>
              <a:buSzPct val="100000"/>
              <a:buChar char="○"/>
            </a:pPr>
            <a:r>
              <a:rPr lang="en" sz="1600">
                <a:solidFill>
                  <a:srgbClr val="000000"/>
                </a:solidFill>
              </a:rPr>
              <a:t>A whopping 75% of the requirements were optional (9 requirements)</a:t>
            </a:r>
            <a:endParaRPr sz="1600">
              <a:solidFill>
                <a:srgbClr val="000000"/>
              </a:solidFill>
            </a:endParaRPr>
          </a:p>
        </p:txBody>
      </p:sp>
      <p:pic>
        <p:nvPicPr>
          <p:cNvPr id="185" name="Google Shape;185;p20"/>
          <p:cNvPicPr preferRelativeResize="0"/>
          <p:nvPr/>
        </p:nvPicPr>
        <p:blipFill>
          <a:blip r:embed="rId3">
            <a:alphaModFix/>
          </a:blip>
          <a:stretch>
            <a:fillRect/>
          </a:stretch>
        </p:blipFill>
        <p:spPr>
          <a:xfrm>
            <a:off x="5535799" y="285825"/>
            <a:ext cx="3179149" cy="2285925"/>
          </a:xfrm>
          <a:prstGeom prst="rect">
            <a:avLst/>
          </a:prstGeom>
          <a:noFill/>
          <a:ln>
            <a:noFill/>
          </a:ln>
        </p:spPr>
      </p:pic>
      <p:pic>
        <p:nvPicPr>
          <p:cNvPr id="186" name="Google Shape;186;p20"/>
          <p:cNvPicPr preferRelativeResize="0"/>
          <p:nvPr/>
        </p:nvPicPr>
        <p:blipFill>
          <a:blip r:embed="rId4">
            <a:alphaModFix/>
          </a:blip>
          <a:stretch>
            <a:fillRect/>
          </a:stretch>
        </p:blipFill>
        <p:spPr>
          <a:xfrm>
            <a:off x="5612000" y="2571750"/>
            <a:ext cx="3314749" cy="2201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460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 and completed epics</a:t>
            </a:r>
            <a:endParaRPr/>
          </a:p>
        </p:txBody>
      </p:sp>
      <p:sp>
        <p:nvSpPr>
          <p:cNvPr id="192" name="Google Shape;192;p21"/>
          <p:cNvSpPr txBox="1"/>
          <p:nvPr>
            <p:ph idx="1" type="body"/>
          </p:nvPr>
        </p:nvSpPr>
        <p:spPr>
          <a:xfrm>
            <a:off x="819150" y="1124400"/>
            <a:ext cx="3147600" cy="85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discussed in the previous slide, this slide shows the timeline towards the end of the project and status of all the epics created.</a:t>
            </a:r>
            <a:endParaRPr/>
          </a:p>
        </p:txBody>
      </p:sp>
      <p:pic>
        <p:nvPicPr>
          <p:cNvPr id="193" name="Google Shape;193;p21"/>
          <p:cNvPicPr preferRelativeResize="0"/>
          <p:nvPr/>
        </p:nvPicPr>
        <p:blipFill>
          <a:blip r:embed="rId3">
            <a:alphaModFix/>
          </a:blip>
          <a:stretch>
            <a:fillRect/>
          </a:stretch>
        </p:blipFill>
        <p:spPr>
          <a:xfrm>
            <a:off x="4431574" y="1124400"/>
            <a:ext cx="4245898" cy="3418699"/>
          </a:xfrm>
          <a:prstGeom prst="rect">
            <a:avLst/>
          </a:prstGeom>
          <a:noFill/>
          <a:ln>
            <a:noFill/>
          </a:ln>
        </p:spPr>
      </p:pic>
      <p:pic>
        <p:nvPicPr>
          <p:cNvPr id="194" name="Google Shape;194;p21"/>
          <p:cNvPicPr preferRelativeResize="0"/>
          <p:nvPr/>
        </p:nvPicPr>
        <p:blipFill>
          <a:blip r:embed="rId4">
            <a:alphaModFix/>
          </a:blip>
          <a:stretch>
            <a:fillRect/>
          </a:stretch>
        </p:blipFill>
        <p:spPr>
          <a:xfrm>
            <a:off x="878875" y="2078000"/>
            <a:ext cx="2739000" cy="246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